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65"/>
  </p:notesMasterIdLst>
  <p:handoutMasterIdLst>
    <p:handoutMasterId r:id="rId66"/>
  </p:handoutMasterIdLst>
  <p:sldIdLst>
    <p:sldId id="256" r:id="rId3"/>
    <p:sldId id="480" r:id="rId4"/>
    <p:sldId id="349" r:id="rId5"/>
    <p:sldId id="485" r:id="rId6"/>
    <p:sldId id="479" r:id="rId7"/>
    <p:sldId id="366" r:id="rId8"/>
    <p:sldId id="478" r:id="rId9"/>
    <p:sldId id="367" r:id="rId10"/>
    <p:sldId id="352" r:id="rId11"/>
    <p:sldId id="353" r:id="rId12"/>
    <p:sldId id="368" r:id="rId13"/>
    <p:sldId id="369" r:id="rId14"/>
    <p:sldId id="475" r:id="rId15"/>
    <p:sldId id="476" r:id="rId16"/>
    <p:sldId id="477" r:id="rId17"/>
    <p:sldId id="527" r:id="rId18"/>
    <p:sldId id="492" r:id="rId19"/>
    <p:sldId id="370" r:id="rId20"/>
    <p:sldId id="371" r:id="rId21"/>
    <p:sldId id="528" r:id="rId22"/>
    <p:sldId id="373" r:id="rId23"/>
    <p:sldId id="374" r:id="rId24"/>
    <p:sldId id="375" r:id="rId25"/>
    <p:sldId id="499" r:id="rId26"/>
    <p:sldId id="376" r:id="rId27"/>
    <p:sldId id="321" r:id="rId28"/>
    <p:sldId id="420" r:id="rId29"/>
    <p:sldId id="421" r:id="rId30"/>
    <p:sldId id="423" r:id="rId31"/>
    <p:sldId id="424" r:id="rId32"/>
    <p:sldId id="425" r:id="rId33"/>
    <p:sldId id="426" r:id="rId34"/>
    <p:sldId id="481" r:id="rId35"/>
    <p:sldId id="482" r:id="rId36"/>
    <p:sldId id="427" r:id="rId37"/>
    <p:sldId id="428" r:id="rId38"/>
    <p:sldId id="429" r:id="rId39"/>
    <p:sldId id="473" r:id="rId40"/>
    <p:sldId id="337" r:id="rId41"/>
    <p:sldId id="343"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532" r:id="rId62"/>
    <p:sldId id="533" r:id="rId63"/>
    <p:sldId id="534" r:id="rId64"/>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521415D9-36F7-43E2-AB2F-B90AF26B5E84}">
      <p14:sectionLst xmlns:p14="http://schemas.microsoft.com/office/powerpoint/2010/main">
        <p14:section name="Default Section" id="{0D1BE909-E4B5-2A44-A3C6-81EC989243E2}">
          <p14:sldIdLst>
            <p14:sldId id="256"/>
          </p14:sldIdLst>
        </p14:section>
        <p14:section name="Data Warehouse" id="{5007B93E-4580-AF42-963A-CE0B5D5CDC02}">
          <p14:sldIdLst>
            <p14:sldId id="480"/>
            <p14:sldId id="349"/>
            <p14:sldId id="485"/>
            <p14:sldId id="479"/>
            <p14:sldId id="366"/>
            <p14:sldId id="478"/>
            <p14:sldId id="367"/>
            <p14:sldId id="352"/>
            <p14:sldId id="353"/>
            <p14:sldId id="368"/>
            <p14:sldId id="369"/>
            <p14:sldId id="475"/>
            <p14:sldId id="476"/>
            <p14:sldId id="477"/>
            <p14:sldId id="527"/>
            <p14:sldId id="492"/>
            <p14:sldId id="370"/>
            <p14:sldId id="371"/>
            <p14:sldId id="528"/>
          </p14:sldIdLst>
        </p14:section>
        <p14:section name="Data Lake" id="{97C5CFA1-8E2F-F746-AA5C-860BEFD98209}">
          <p14:sldIdLst>
            <p14:sldId id="373"/>
            <p14:sldId id="374"/>
            <p14:sldId id="375"/>
            <p14:sldId id="499"/>
          </p14:sldIdLst>
        </p14:section>
        <p14:section name="DFS" id="{67B3CD6E-96E4-E448-9E87-9FF8CD9188BB}">
          <p14:sldIdLst>
            <p14:sldId id="376"/>
            <p14:sldId id="321"/>
            <p14:sldId id="420"/>
            <p14:sldId id="421"/>
            <p14:sldId id="423"/>
            <p14:sldId id="424"/>
            <p14:sldId id="425"/>
            <p14:sldId id="426"/>
            <p14:sldId id="481"/>
            <p14:sldId id="482"/>
            <p14:sldId id="427"/>
            <p14:sldId id="428"/>
            <p14:sldId id="429"/>
          </p14:sldIdLst>
        </p14:section>
        <p14:section name="Spark" id="{C0F1BE06-EAE1-EC4D-B8C2-B41F55131520}">
          <p14:sldIdLst>
            <p14:sldId id="473"/>
            <p14:sldId id="337"/>
            <p14:sldId id="343"/>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532"/>
            <p14:sldId id="533"/>
            <p14:sldId id="5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Hug" initials="JH" lastIdx="1" clrIdx="0">
    <p:extLst>
      <p:ext uri="{19B8F6BF-5375-455C-9EA6-DF929625EA0E}">
        <p15:presenceInfo xmlns:p15="http://schemas.microsoft.com/office/powerpoint/2012/main" userId="e2159f7335c131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p:restoredTop sz="85815"/>
  </p:normalViewPr>
  <p:slideViewPr>
    <p:cSldViewPr snapToGrid="0" snapToObjects="1">
      <p:cViewPr varScale="1">
        <p:scale>
          <a:sx n="105" d="100"/>
          <a:sy n="105" d="100"/>
        </p:scale>
        <p:origin x="1232" y="192"/>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20" d="100"/>
        <a:sy n="120" d="100"/>
      </p:scale>
      <p:origin x="0" y="0"/>
    </p:cViewPr>
  </p:sorterViewPr>
  <p:notesViewPr>
    <p:cSldViewPr snapToGrid="0" snapToObjects="1">
      <p:cViewPr varScale="1">
        <p:scale>
          <a:sx n="92" d="100"/>
          <a:sy n="92" d="100"/>
        </p:scale>
        <p:origin x="3600"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43A391-FCEB-DE42-BDA9-FFA30A5485F8}" type="datetimeFigureOut">
              <a:rPr lang="en-US" smtClean="0"/>
              <a:t>4/23/19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B46A7F-8EDC-D942-A86A-7B95024C691C}" type="slidenum">
              <a:rPr lang="en-US" smtClean="0"/>
              <a:t>‹#›</a:t>
            </a:fld>
            <a:endParaRPr lang="en-US"/>
          </a:p>
        </p:txBody>
      </p:sp>
    </p:spTree>
    <p:extLst>
      <p:ext uri="{BB962C8B-B14F-4D97-AF65-F5344CB8AC3E}">
        <p14:creationId xmlns:p14="http://schemas.microsoft.com/office/powerpoint/2010/main" val="358197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915010D5-81C9-C448-82E8-71177EBFEC32}" type="datetimeFigureOut">
              <a:rPr lang="en-US" smtClean="0">
                <a:uFillTx/>
              </a:rPr>
              <a:t>4/23/19</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1986DF27-AD16-B741-919E-EA3A35DE951A}"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a:t>
            </a:fld>
            <a:endParaRPr lang="en-US">
              <a:uFillTx/>
            </a:endParaRPr>
          </a:p>
        </p:txBody>
      </p:sp>
    </p:spTree>
    <p:extLst>
      <p:ext uri="{BB962C8B-B14F-4D97-AF65-F5344CB8AC3E}">
        <p14:creationId xmlns:p14="http://schemas.microsoft.com/office/powerpoint/2010/main" val="350671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we understand multidimensional data models. How do users interact with this data?</a:t>
            </a:r>
          </a:p>
          <a:p>
            <a:endParaRPr lang="en-US" dirty="0"/>
          </a:p>
          <a:p>
            <a:r>
              <a:rPr lang="en-US" dirty="0"/>
              <a:t>Joey’s original version of this slide mentions views, but they aren’t covered in the previous lecture, nor are they covered in this part of the lecture other than this bullet point. I’ve effectively removed it by hiding this version of the slide to keep the narrative streamlined. -Josh</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16</a:t>
            </a:fld>
            <a:endParaRPr lang="en-US">
              <a:uFillTx/>
            </a:endParaRPr>
          </a:p>
        </p:txBody>
      </p:sp>
    </p:spTree>
    <p:extLst>
      <p:ext uri="{BB962C8B-B14F-4D97-AF65-F5344CB8AC3E}">
        <p14:creationId xmlns:p14="http://schemas.microsoft.com/office/powerpoint/2010/main" val="263749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often done via BI tools that automatically generate these queries – people usually don’t write these queries by hand in practice.</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17</a:t>
            </a:fld>
            <a:endParaRPr lang="en-US">
              <a:uFillTx/>
            </a:endParaRPr>
          </a:p>
        </p:txBody>
      </p:sp>
    </p:spTree>
    <p:extLst>
      <p:ext uri="{BB962C8B-B14F-4D97-AF65-F5344CB8AC3E}">
        <p14:creationId xmlns:p14="http://schemas.microsoft.com/office/powerpoint/2010/main" val="52061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traditional ETL, everything had to conform to predetermined schema before load happened... doesn't necessarily work with this kind of data -- especially audio / video / images</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19</a:t>
            </a:fld>
            <a:endParaRPr lang="en-US">
              <a:uFillTx/>
            </a:endParaRPr>
          </a:p>
        </p:txBody>
      </p:sp>
    </p:spTree>
    <p:extLst>
      <p:ext uri="{BB962C8B-B14F-4D97-AF65-F5344CB8AC3E}">
        <p14:creationId xmlns:p14="http://schemas.microsoft.com/office/powerpoint/2010/main" val="140384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20</a:t>
            </a:fld>
            <a:endParaRPr lang="en-US">
              <a:uFillTx/>
            </a:endParaRPr>
          </a:p>
        </p:txBody>
      </p:sp>
    </p:spTree>
    <p:extLst>
      <p:ext uri="{BB962C8B-B14F-4D97-AF65-F5344CB8AC3E}">
        <p14:creationId xmlns:p14="http://schemas.microsoft.com/office/powerpoint/2010/main" val="327095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21</a:t>
            </a:fld>
            <a:endParaRPr lang="en-US">
              <a:uFillTx/>
            </a:endParaRPr>
          </a:p>
        </p:txBody>
      </p:sp>
    </p:spTree>
    <p:extLst>
      <p:ext uri="{BB962C8B-B14F-4D97-AF65-F5344CB8AC3E}">
        <p14:creationId xmlns:p14="http://schemas.microsoft.com/office/powerpoint/2010/main" val="183684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25</a:t>
            </a:fld>
            <a:endParaRPr lang="en-US">
              <a:uFillTx/>
            </a:endParaRPr>
          </a:p>
        </p:txBody>
      </p:sp>
    </p:spTree>
    <p:extLst>
      <p:ext uri="{BB962C8B-B14F-4D97-AF65-F5344CB8AC3E}">
        <p14:creationId xmlns:p14="http://schemas.microsoft.com/office/powerpoint/2010/main" val="58440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33</a:t>
            </a:fld>
            <a:endParaRPr lang="en-US">
              <a:uFillTx/>
            </a:endParaRPr>
          </a:p>
        </p:txBody>
      </p:sp>
    </p:spTree>
    <p:extLst>
      <p:ext uri="{BB962C8B-B14F-4D97-AF65-F5344CB8AC3E}">
        <p14:creationId xmlns:p14="http://schemas.microsoft.com/office/powerpoint/2010/main" val="1508801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37</a:t>
            </a:fld>
            <a:endParaRPr lang="en-US">
              <a:uFillTx/>
            </a:endParaRPr>
          </a:p>
        </p:txBody>
      </p:sp>
    </p:spTree>
    <p:extLst>
      <p:ext uri="{BB962C8B-B14F-4D97-AF65-F5344CB8AC3E}">
        <p14:creationId xmlns:p14="http://schemas.microsoft.com/office/powerpoint/2010/main" val="1090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follow on to MapReduce – which writes everything to disk – cache everything in memory! Plus, don’t need to cache for fault-tolerance – recompute everything for efficiency (lineage based fault tolerance).</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39</a:t>
            </a:fld>
            <a:endParaRPr lang="en-US">
              <a:uFillTx/>
            </a:endParaRPr>
          </a:p>
        </p:txBody>
      </p:sp>
    </p:spTree>
    <p:extLst>
      <p:ext uri="{BB962C8B-B14F-4D97-AF65-F5344CB8AC3E}">
        <p14:creationId xmlns:p14="http://schemas.microsoft.com/office/powerpoint/2010/main" val="395413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(6/17/14 16:13) -----</a:t>
            </a:r>
          </a:p>
          <a:p>
            <a:r>
              <a:rPr lang="en-US"/>
              <a:t>This slide doesn't present well</a:t>
            </a:r>
          </a:p>
        </p:txBody>
      </p:sp>
      <p:sp>
        <p:nvSpPr>
          <p:cNvPr id="4" name="Slide Number Placeholder 3"/>
          <p:cNvSpPr>
            <a:spLocks noGrp="1"/>
          </p:cNvSpPr>
          <p:nvPr>
            <p:ph type="sldNum" sz="quarter" idx="10"/>
          </p:nvPr>
        </p:nvSpPr>
        <p:spPr/>
        <p:txBody>
          <a:bodyPr/>
          <a:lstStyle/>
          <a:p>
            <a:fld id="{1B815C1A-7619-F842-ADB3-2B982DE9A3BF}" type="slidenum">
              <a:rPr lang="en-US" smtClean="0"/>
              <a:t>40</a:t>
            </a:fld>
            <a:endParaRPr lang="en-US"/>
          </a:p>
        </p:txBody>
      </p:sp>
    </p:spTree>
    <p:extLst>
      <p:ext uri="{BB962C8B-B14F-4D97-AF65-F5344CB8AC3E}">
        <p14:creationId xmlns:p14="http://schemas.microsoft.com/office/powerpoint/2010/main" val="62828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3</a:t>
            </a:fld>
            <a:endParaRPr lang="en-US">
              <a:uFillTx/>
            </a:endParaRPr>
          </a:p>
        </p:txBody>
      </p:sp>
    </p:spTree>
    <p:extLst>
      <p:ext uri="{BB962C8B-B14F-4D97-AF65-F5344CB8AC3E}">
        <p14:creationId xmlns:p14="http://schemas.microsoft.com/office/powerpoint/2010/main" val="93351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42</a:t>
            </a:fld>
            <a:endParaRPr lang="en-US"/>
          </a:p>
        </p:txBody>
      </p:sp>
    </p:spTree>
    <p:extLst>
      <p:ext uri="{BB962C8B-B14F-4D97-AF65-F5344CB8AC3E}">
        <p14:creationId xmlns:p14="http://schemas.microsoft.com/office/powerpoint/2010/main" val="105098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43</a:t>
            </a:fld>
            <a:endParaRPr lang="en-US"/>
          </a:p>
        </p:txBody>
      </p:sp>
    </p:spTree>
    <p:extLst>
      <p:ext uri="{BB962C8B-B14F-4D97-AF65-F5344CB8AC3E}">
        <p14:creationId xmlns:p14="http://schemas.microsoft.com/office/powerpoint/2010/main" val="143675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44</a:t>
            </a:fld>
            <a:endParaRPr lang="en-US"/>
          </a:p>
        </p:txBody>
      </p:sp>
    </p:spTree>
    <p:extLst>
      <p:ext uri="{BB962C8B-B14F-4D97-AF65-F5344CB8AC3E}">
        <p14:creationId xmlns:p14="http://schemas.microsoft.com/office/powerpoint/2010/main" val="21203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45</a:t>
            </a:fld>
            <a:endParaRPr lang="en-US"/>
          </a:p>
        </p:txBody>
      </p:sp>
    </p:spTree>
    <p:extLst>
      <p:ext uri="{BB962C8B-B14F-4D97-AF65-F5344CB8AC3E}">
        <p14:creationId xmlns:p14="http://schemas.microsoft.com/office/powerpoint/2010/main" val="635141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46</a:t>
            </a:fld>
            <a:endParaRPr lang="en-US"/>
          </a:p>
        </p:txBody>
      </p:sp>
    </p:spTree>
    <p:extLst>
      <p:ext uri="{BB962C8B-B14F-4D97-AF65-F5344CB8AC3E}">
        <p14:creationId xmlns:p14="http://schemas.microsoft.com/office/powerpoint/2010/main" val="115339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47</a:t>
            </a:fld>
            <a:endParaRPr lang="en-US"/>
          </a:p>
        </p:txBody>
      </p:sp>
    </p:spTree>
    <p:extLst>
      <p:ext uri="{BB962C8B-B14F-4D97-AF65-F5344CB8AC3E}">
        <p14:creationId xmlns:p14="http://schemas.microsoft.com/office/powerpoint/2010/main" val="465084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48</a:t>
            </a:fld>
            <a:endParaRPr lang="en-US"/>
          </a:p>
        </p:txBody>
      </p:sp>
    </p:spTree>
    <p:extLst>
      <p:ext uri="{BB962C8B-B14F-4D97-AF65-F5344CB8AC3E}">
        <p14:creationId xmlns:p14="http://schemas.microsoft.com/office/powerpoint/2010/main" val="276409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49</a:t>
            </a:fld>
            <a:endParaRPr lang="en-US"/>
          </a:p>
        </p:txBody>
      </p:sp>
    </p:spTree>
    <p:extLst>
      <p:ext uri="{BB962C8B-B14F-4D97-AF65-F5344CB8AC3E}">
        <p14:creationId xmlns:p14="http://schemas.microsoft.com/office/powerpoint/2010/main" val="52385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50</a:t>
            </a:fld>
            <a:endParaRPr lang="en-US"/>
          </a:p>
        </p:txBody>
      </p:sp>
    </p:spTree>
    <p:extLst>
      <p:ext uri="{BB962C8B-B14F-4D97-AF65-F5344CB8AC3E}">
        <p14:creationId xmlns:p14="http://schemas.microsoft.com/office/powerpoint/2010/main" val="1682381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51</a:t>
            </a:fld>
            <a:endParaRPr lang="en-US"/>
          </a:p>
        </p:txBody>
      </p:sp>
    </p:spTree>
    <p:extLst>
      <p:ext uri="{BB962C8B-B14F-4D97-AF65-F5344CB8AC3E}">
        <p14:creationId xmlns:p14="http://schemas.microsoft.com/office/powerpoint/2010/main" val="175148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want history: What was the balance of my account last week? We don’t have that; only the current state. What if you want analysis over time?</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5</a:t>
            </a:fld>
            <a:endParaRPr lang="en-US">
              <a:uFillTx/>
            </a:endParaRPr>
          </a:p>
        </p:txBody>
      </p:sp>
    </p:spTree>
    <p:extLst>
      <p:ext uri="{BB962C8B-B14F-4D97-AF65-F5344CB8AC3E}">
        <p14:creationId xmlns:p14="http://schemas.microsoft.com/office/powerpoint/2010/main" val="269778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52</a:t>
            </a:fld>
            <a:endParaRPr lang="en-US"/>
          </a:p>
        </p:txBody>
      </p:sp>
    </p:spTree>
    <p:extLst>
      <p:ext uri="{BB962C8B-B14F-4D97-AF65-F5344CB8AC3E}">
        <p14:creationId xmlns:p14="http://schemas.microsoft.com/office/powerpoint/2010/main" val="2021876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53</a:t>
            </a:fld>
            <a:endParaRPr lang="en-US"/>
          </a:p>
        </p:txBody>
      </p:sp>
    </p:spTree>
    <p:extLst>
      <p:ext uri="{BB962C8B-B14F-4D97-AF65-F5344CB8AC3E}">
        <p14:creationId xmlns:p14="http://schemas.microsoft.com/office/powerpoint/2010/main" val="1314703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54</a:t>
            </a:fld>
            <a:endParaRPr lang="en-US"/>
          </a:p>
        </p:txBody>
      </p:sp>
    </p:spTree>
    <p:extLst>
      <p:ext uri="{BB962C8B-B14F-4D97-AF65-F5344CB8AC3E}">
        <p14:creationId xmlns:p14="http://schemas.microsoft.com/office/powerpoint/2010/main" val="825123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55</a:t>
            </a:fld>
            <a:endParaRPr lang="en-US"/>
          </a:p>
        </p:txBody>
      </p:sp>
    </p:spTree>
    <p:extLst>
      <p:ext uri="{BB962C8B-B14F-4D97-AF65-F5344CB8AC3E}">
        <p14:creationId xmlns:p14="http://schemas.microsoft.com/office/powerpoint/2010/main" val="759224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56</a:t>
            </a:fld>
            <a:endParaRPr lang="en-US"/>
          </a:p>
        </p:txBody>
      </p:sp>
    </p:spTree>
    <p:extLst>
      <p:ext uri="{BB962C8B-B14F-4D97-AF65-F5344CB8AC3E}">
        <p14:creationId xmlns:p14="http://schemas.microsoft.com/office/powerpoint/2010/main" val="499745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57</a:t>
            </a:fld>
            <a:endParaRPr lang="en-US"/>
          </a:p>
        </p:txBody>
      </p:sp>
    </p:spTree>
    <p:extLst>
      <p:ext uri="{BB962C8B-B14F-4D97-AF65-F5344CB8AC3E}">
        <p14:creationId xmlns:p14="http://schemas.microsoft.com/office/powerpoint/2010/main" val="567334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58</a:t>
            </a:fld>
            <a:endParaRPr lang="en-US"/>
          </a:p>
        </p:txBody>
      </p:sp>
    </p:spTree>
    <p:extLst>
      <p:ext uri="{BB962C8B-B14F-4D97-AF65-F5344CB8AC3E}">
        <p14:creationId xmlns:p14="http://schemas.microsoft.com/office/powerpoint/2010/main" val="325154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Add</a:t>
            </a:r>
            <a:r>
              <a:rPr lang="en-US" baseline="0" dirty="0"/>
              <a:t> “variables” to the “functions” in functional programming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9AE34-0624-8F4B-9FB8-27D0EFDF760C}" type="slidenum">
              <a:rPr lang="en-US" smtClean="0"/>
              <a:pPr>
                <a:defRPr/>
              </a:pPr>
              <a:t>59</a:t>
            </a:fld>
            <a:endParaRPr lang="en-US"/>
          </a:p>
        </p:txBody>
      </p:sp>
    </p:spTree>
    <p:extLst>
      <p:ext uri="{BB962C8B-B14F-4D97-AF65-F5344CB8AC3E}">
        <p14:creationId xmlns:p14="http://schemas.microsoft.com/office/powerpoint/2010/main" val="1125332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Talk more about databases, how we design data models, </a:t>
            </a:r>
            <a:r>
              <a:rPr lang="en-US" dirty="0" err="1"/>
              <a:t>etc</a:t>
            </a:r>
            <a:r>
              <a:rPr lang="en-US" dirty="0"/>
              <a:t> and cover how real enterprises think about data management, both traditionally and in a more modern sense</a:t>
            </a:r>
          </a:p>
          <a:p>
            <a:r>
              <a:rPr lang="en-US" dirty="0"/>
              <a:t>2. Discuss how modern systems accomplish distribution </a:t>
            </a:r>
          </a:p>
          <a:p>
            <a:r>
              <a:rPr lang="en-US" dirty="0"/>
              <a:t>3. Spark</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61</a:t>
            </a:fld>
            <a:endParaRPr lang="en-US">
              <a:uFillTx/>
            </a:endParaRPr>
          </a:p>
        </p:txBody>
      </p:sp>
    </p:spTree>
    <p:extLst>
      <p:ext uri="{BB962C8B-B14F-4D97-AF65-F5344CB8AC3E}">
        <p14:creationId xmlns:p14="http://schemas.microsoft.com/office/powerpoint/2010/main" val="1687533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Talk more about databases, how we design data models, </a:t>
            </a:r>
            <a:r>
              <a:rPr lang="en-US" dirty="0" err="1"/>
              <a:t>etc</a:t>
            </a:r>
            <a:r>
              <a:rPr lang="en-US" dirty="0"/>
              <a:t> and cover how real enterprises think about data management, both traditionally and in a more modern sense</a:t>
            </a:r>
          </a:p>
          <a:p>
            <a:r>
              <a:rPr lang="en-US" dirty="0"/>
              <a:t>2. Discuss how modern systems accomplish distribution </a:t>
            </a:r>
          </a:p>
          <a:p>
            <a:r>
              <a:rPr lang="en-US" dirty="0"/>
              <a:t>3. Spark</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62</a:t>
            </a:fld>
            <a:endParaRPr lang="en-US">
              <a:uFillTx/>
            </a:endParaRPr>
          </a:p>
        </p:txBody>
      </p:sp>
    </p:spTree>
    <p:extLst>
      <p:ext uri="{BB962C8B-B14F-4D97-AF65-F5344CB8AC3E}">
        <p14:creationId xmlns:p14="http://schemas.microsoft.com/office/powerpoint/2010/main" val="150450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6</a:t>
            </a:fld>
            <a:endParaRPr lang="en-US">
              <a:uFillTx/>
            </a:endParaRPr>
          </a:p>
        </p:txBody>
      </p:sp>
    </p:spTree>
    <p:extLst>
      <p:ext uri="{BB962C8B-B14F-4D97-AF65-F5344CB8AC3E}">
        <p14:creationId xmlns:p14="http://schemas.microsoft.com/office/powerpoint/2010/main" val="183316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could go wrong here? Don’t want to drop data silently. System goes down when you make the request. Input data format changes. (This happens!) </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7</a:t>
            </a:fld>
            <a:endParaRPr lang="en-US">
              <a:uFillTx/>
            </a:endParaRPr>
          </a:p>
        </p:txBody>
      </p:sp>
    </p:spTree>
    <p:extLst>
      <p:ext uri="{BB962C8B-B14F-4D97-AF65-F5344CB8AC3E}">
        <p14:creationId xmlns:p14="http://schemas.microsoft.com/office/powerpoint/2010/main" val="59744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we want to normalize? Let’s say we wanted to change the price of an item…SQL queries can get really messy and expensive when you have a lot of repeated data.</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9</a:t>
            </a:fld>
            <a:endParaRPr lang="en-US">
              <a:uFillTx/>
            </a:endParaRPr>
          </a:p>
        </p:txBody>
      </p:sp>
    </p:spTree>
    <p:extLst>
      <p:ext uri="{BB962C8B-B14F-4D97-AF65-F5344CB8AC3E}">
        <p14:creationId xmlns:p14="http://schemas.microsoft.com/office/powerpoint/2010/main" val="350915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Normalization does not refer to statistical normalization – if you want to learn more, take CS 186. There are many forms of normalization, but we won’t cover that here.</a:t>
            </a:r>
          </a:p>
          <a:p>
            <a:endParaRPr lang="en-US" dirty="0"/>
          </a:p>
          <a:p>
            <a:r>
              <a:rPr lang="en-US" dirty="0"/>
              <a:t>--Hidden since I talked about this in the Advanced SQL lecture. Someone put it there in Sp18, but I think it should be in this lecture instead.</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11</a:t>
            </a:fld>
            <a:endParaRPr lang="en-US">
              <a:uFillTx/>
            </a:endParaRPr>
          </a:p>
        </p:txBody>
      </p:sp>
    </p:spTree>
    <p:extLst>
      <p:ext uri="{BB962C8B-B14F-4D97-AF65-F5344CB8AC3E}">
        <p14:creationId xmlns:p14="http://schemas.microsoft.com/office/powerpoint/2010/main" val="191745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of tables with the fact table at the center and a variety of key relationships.</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12</a:t>
            </a:fld>
            <a:endParaRPr lang="en-US">
              <a:uFillTx/>
            </a:endParaRPr>
          </a:p>
        </p:txBody>
      </p:sp>
    </p:spTree>
    <p:extLst>
      <p:ext uri="{BB962C8B-B14F-4D97-AF65-F5344CB8AC3E}">
        <p14:creationId xmlns:p14="http://schemas.microsoft.com/office/powerpoint/2010/main" val="365963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dimension tables become fact tables themselves =&gt; snowflake schemas.</a:t>
            </a:r>
          </a:p>
          <a:p>
            <a:r>
              <a:rPr lang="en-US" dirty="0"/>
              <a:t>All of these are mentioned very commonly in data warehouses.</a:t>
            </a:r>
          </a:p>
        </p:txBody>
      </p:sp>
      <p:sp>
        <p:nvSpPr>
          <p:cNvPr id="4" name="Slide Number Placeholder 3"/>
          <p:cNvSpPr>
            <a:spLocks noGrp="1"/>
          </p:cNvSpPr>
          <p:nvPr>
            <p:ph type="sldNum" sz="quarter" idx="10"/>
          </p:nvPr>
        </p:nvSpPr>
        <p:spPr/>
        <p:txBody>
          <a:bodyPr/>
          <a:lstStyle/>
          <a:p>
            <a:fld id="{1986DF27-AD16-B741-919E-EA3A35DE951A}" type="slidenum">
              <a:rPr lang="en-US" smtClean="0">
                <a:uFillTx/>
              </a:rPr>
              <a:t>15</a:t>
            </a:fld>
            <a:endParaRPr lang="en-US">
              <a:uFillTx/>
            </a:endParaRPr>
          </a:p>
        </p:txBody>
      </p:sp>
    </p:spTree>
    <p:extLst>
      <p:ext uri="{BB962C8B-B14F-4D97-AF65-F5344CB8AC3E}">
        <p14:creationId xmlns:p14="http://schemas.microsoft.com/office/powerpoint/2010/main" val="188834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uFillTx/>
              </a:defRPr>
            </a:lvl1pPr>
            <a:lvl2pPr marL="457189" indent="0" algn="ctr">
              <a:buNone/>
              <a:defRPr sz="2000">
                <a:uFillTx/>
              </a:defRPr>
            </a:lvl2pPr>
            <a:lvl3pPr marL="914377" indent="0" algn="ctr">
              <a:buNone/>
              <a:defRPr sz="1800">
                <a:uFillTx/>
              </a:defRPr>
            </a:lvl3pPr>
            <a:lvl4pPr marL="1371566" indent="0" algn="ctr">
              <a:buNone/>
              <a:defRPr sz="1600">
                <a:uFillTx/>
              </a:defRPr>
            </a:lvl4pPr>
            <a:lvl5pPr marL="1828754" indent="0" algn="ctr">
              <a:buNone/>
              <a:defRPr sz="1600">
                <a:uFillTx/>
              </a:defRPr>
            </a:lvl5pPr>
            <a:lvl6pPr marL="2285943" indent="0" algn="ctr">
              <a:buNone/>
              <a:defRPr sz="1600">
                <a:uFillTx/>
              </a:defRPr>
            </a:lvl6pPr>
            <a:lvl7pPr marL="2743131" indent="0" algn="ctr">
              <a:buNone/>
              <a:defRPr sz="1600">
                <a:uFillTx/>
              </a:defRPr>
            </a:lvl7pPr>
            <a:lvl8pPr marL="3200320" indent="0" algn="ctr">
              <a:buNone/>
              <a:defRPr sz="1600">
                <a:uFillTx/>
              </a:defRPr>
            </a:lvl8pPr>
            <a:lvl9pPr marL="3657509" indent="0" algn="ctr">
              <a:buNone/>
              <a:defRPr sz="1600">
                <a:uFillTx/>
              </a:defRPr>
            </a:lvl9pPr>
          </a:lstStyle>
          <a:p>
            <a:r>
              <a:rPr lang="en-US" dirty="0">
                <a:uFillTx/>
              </a:rPr>
              <a:t>Click to edit Master subtitle style</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tx1"/>
                </a:solidFill>
                <a:uFillTx/>
              </a:defRPr>
            </a:lvl1pPr>
          </a:lstStyle>
          <a:p>
            <a:r>
              <a:rPr lang="en-US">
                <a:uFillTx/>
              </a:rPr>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uFillTx/>
              </a:defRPr>
            </a:lvl1pPr>
            <a:lvl2pPr marL="457189" indent="0">
              <a:buNone/>
              <a:defRPr sz="2000">
                <a:solidFill>
                  <a:schemeClr val="tx1">
                    <a:tint val="75000"/>
                  </a:schemeClr>
                </a:solidFill>
                <a:uFillTx/>
              </a:defRPr>
            </a:lvl2pPr>
            <a:lvl3pPr marL="914377" indent="0">
              <a:buNone/>
              <a:defRPr sz="1800">
                <a:solidFill>
                  <a:schemeClr val="tx1">
                    <a:tint val="75000"/>
                  </a:schemeClr>
                </a:solidFill>
                <a:uFillTx/>
              </a:defRPr>
            </a:lvl3pPr>
            <a:lvl4pPr marL="1371566" indent="0">
              <a:buNone/>
              <a:defRPr sz="1600">
                <a:solidFill>
                  <a:schemeClr val="tx1">
                    <a:tint val="75000"/>
                  </a:schemeClr>
                </a:solidFill>
                <a:uFillTx/>
              </a:defRPr>
            </a:lvl4pPr>
            <a:lvl5pPr marL="1828754" indent="0">
              <a:buNone/>
              <a:defRPr sz="1600">
                <a:solidFill>
                  <a:schemeClr val="tx1">
                    <a:tint val="75000"/>
                  </a:schemeClr>
                </a:solidFill>
                <a:uFillTx/>
              </a:defRPr>
            </a:lvl5pPr>
            <a:lvl6pPr marL="2285943" indent="0">
              <a:buNone/>
              <a:defRPr sz="1600">
                <a:solidFill>
                  <a:schemeClr val="tx1">
                    <a:tint val="75000"/>
                  </a:schemeClr>
                </a:solidFill>
                <a:uFillTx/>
              </a:defRPr>
            </a:lvl6pPr>
            <a:lvl7pPr marL="2743131" indent="0">
              <a:buNone/>
              <a:defRPr sz="1600">
                <a:solidFill>
                  <a:schemeClr val="tx1">
                    <a:tint val="75000"/>
                  </a:schemeClr>
                </a:solidFill>
                <a:uFillTx/>
              </a:defRPr>
            </a:lvl7pPr>
            <a:lvl8pPr marL="3200320" indent="0">
              <a:buNone/>
              <a:defRPr sz="1600">
                <a:solidFill>
                  <a:schemeClr val="tx1">
                    <a:tint val="75000"/>
                  </a:schemeClr>
                </a:solidFill>
                <a:uFillTx/>
              </a:defRPr>
            </a:lvl8pPr>
            <a:lvl9pPr marL="3657509"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lvl1pPr>
              <a:defRPr>
                <a:solidFill>
                  <a:schemeClr val="tx1"/>
                </a:solidFill>
                <a:uFillTx/>
              </a:defRPr>
            </a:lvl1pPr>
          </a:lstStyle>
          <a:p>
            <a:fld id="{F51376BE-D49D-E946-9484-81A0C482C8D7}" type="datetimeFigureOut">
              <a:rPr lang="en-US" smtClean="0">
                <a:uFillTx/>
              </a:rPr>
              <a:pPr/>
              <a:t>4/23/19</a:t>
            </a:fld>
            <a:endParaRPr lang="en-US">
              <a:uFillTx/>
            </a:endParaRPr>
          </a:p>
        </p:txBody>
      </p:sp>
      <p:sp>
        <p:nvSpPr>
          <p:cNvPr id="5" name="Footer Placeholder 4"/>
          <p:cNvSpPr>
            <a:spLocks noGrp="1"/>
          </p:cNvSpPr>
          <p:nvPr>
            <p:ph type="ftr" sz="quarter" idx="11"/>
          </p:nvPr>
        </p:nvSpPr>
        <p:spPr/>
        <p:txBody>
          <a:bodyPr/>
          <a:lstStyle>
            <a:lvl1pPr>
              <a:defRPr>
                <a:solidFill>
                  <a:schemeClr val="tx1"/>
                </a:solidFill>
                <a:uFillTx/>
              </a:defRPr>
            </a:lvl1pPr>
          </a:lstStyle>
          <a:p>
            <a:endParaRPr lang="en-US">
              <a:uFillTx/>
            </a:endParaRPr>
          </a:p>
        </p:txBody>
      </p:sp>
      <p:sp>
        <p:nvSpPr>
          <p:cNvPr id="6" name="Slide Number Placeholder 5"/>
          <p:cNvSpPr>
            <a:spLocks noGrp="1"/>
          </p:cNvSpPr>
          <p:nvPr>
            <p:ph type="sldNum" sz="quarter" idx="12"/>
          </p:nvPr>
        </p:nvSpPr>
        <p:spPr/>
        <p:txBody>
          <a:bodyPr/>
          <a:lstStyle>
            <a:lvl1pPr>
              <a:defRPr>
                <a:solidFill>
                  <a:schemeClr val="tx1"/>
                </a:solidFill>
                <a:uFillTx/>
              </a:defRPr>
            </a:lvl1pPr>
          </a:lstStyle>
          <a:p>
            <a:fld id="{DC2A921A-EC74-6F4D-8465-D463C43FF014}" type="slidenum">
              <a:rPr lang="en-US" smtClean="0">
                <a:uFillTx/>
              </a:rPr>
              <a:pPr/>
              <a:t>‹#›</a:t>
            </a:fld>
            <a:endParaRPr lang="en-US">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uFillTx/>
            </a:endParaRPr>
          </a:p>
        </p:txBody>
      </p:sp>
      <p:sp>
        <p:nvSpPr>
          <p:cNvPr id="7" name="Slide Number Placeholder 6"/>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uFillTx/>
              </a:defRPr>
            </a:lvl1pPr>
            <a:lvl2pPr marL="457189" indent="0">
              <a:buNone/>
              <a:defRPr sz="2000" b="1">
                <a:uFillTx/>
              </a:defRPr>
            </a:lvl2pPr>
            <a:lvl3pPr marL="914377" indent="0">
              <a:buNone/>
              <a:defRPr sz="1800" b="1">
                <a:uFillTx/>
              </a:defRPr>
            </a:lvl3pPr>
            <a:lvl4pPr marL="1371566" indent="0">
              <a:buNone/>
              <a:defRPr sz="1600" b="1">
                <a:uFillTx/>
              </a:defRPr>
            </a:lvl4pPr>
            <a:lvl5pPr marL="1828754" indent="0">
              <a:buNone/>
              <a:defRPr sz="1600" b="1">
                <a:uFillTx/>
              </a:defRPr>
            </a:lvl5pPr>
            <a:lvl6pPr marL="2285943" indent="0">
              <a:buNone/>
              <a:defRPr sz="1600" b="1">
                <a:uFillTx/>
              </a:defRPr>
            </a:lvl6pPr>
            <a:lvl7pPr marL="2743131" indent="0">
              <a:buNone/>
              <a:defRPr sz="1600" b="1">
                <a:uFillTx/>
              </a:defRPr>
            </a:lvl7pPr>
            <a:lvl8pPr marL="3200320" indent="0">
              <a:buNone/>
              <a:defRPr sz="1600" b="1">
                <a:uFillTx/>
              </a:defRPr>
            </a:lvl8pPr>
            <a:lvl9pPr marL="3657509"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uFillTx/>
              </a:defRPr>
            </a:lvl1pPr>
            <a:lvl2pPr marL="457189" indent="0">
              <a:buNone/>
              <a:defRPr sz="2000" b="1">
                <a:uFillTx/>
              </a:defRPr>
            </a:lvl2pPr>
            <a:lvl3pPr marL="914377" indent="0">
              <a:buNone/>
              <a:defRPr sz="1800" b="1">
                <a:uFillTx/>
              </a:defRPr>
            </a:lvl3pPr>
            <a:lvl4pPr marL="1371566" indent="0">
              <a:buNone/>
              <a:defRPr sz="1600" b="1">
                <a:uFillTx/>
              </a:defRPr>
            </a:lvl4pPr>
            <a:lvl5pPr marL="1828754" indent="0">
              <a:buNone/>
              <a:defRPr sz="1600" b="1">
                <a:uFillTx/>
              </a:defRPr>
            </a:lvl5pPr>
            <a:lvl6pPr marL="2285943" indent="0">
              <a:buNone/>
              <a:defRPr sz="1600" b="1">
                <a:uFillTx/>
              </a:defRPr>
            </a:lvl6pPr>
            <a:lvl7pPr marL="2743131" indent="0">
              <a:buNone/>
              <a:defRPr sz="1600" b="1">
                <a:uFillTx/>
              </a:defRPr>
            </a:lvl7pPr>
            <a:lvl8pPr marL="3200320" indent="0">
              <a:buNone/>
              <a:defRPr sz="1600" b="1">
                <a:uFillTx/>
              </a:defRPr>
            </a:lvl8pPr>
            <a:lvl9pPr marL="3657509"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uFillTx/>
            </a:endParaRPr>
          </a:p>
        </p:txBody>
      </p:sp>
      <p:sp>
        <p:nvSpPr>
          <p:cNvPr id="9" name="Slide Number Placeholder 8"/>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uFillTx/>
            </a:endParaRPr>
          </a:p>
        </p:txBody>
      </p:sp>
      <p:sp>
        <p:nvSpPr>
          <p:cNvPr id="5" name="Slide Number Placeholder 4"/>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uFillTx/>
            </a:endParaRPr>
          </a:p>
        </p:txBody>
      </p:sp>
      <p:sp>
        <p:nvSpPr>
          <p:cNvPr id="4" name="Slide Number Placeholder 3"/>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uFillTx/>
              </a:defRPr>
            </a:lvl1pPr>
            <a:lvl2pPr marL="457189" indent="0">
              <a:buNone/>
              <a:defRPr sz="1400">
                <a:uFillTx/>
              </a:defRPr>
            </a:lvl2pPr>
            <a:lvl3pPr marL="914377" indent="0">
              <a:buNone/>
              <a:defRPr sz="1200">
                <a:uFillTx/>
              </a:defRPr>
            </a:lvl3pPr>
            <a:lvl4pPr marL="1371566" indent="0">
              <a:buNone/>
              <a:defRPr sz="1000">
                <a:uFillTx/>
              </a:defRPr>
            </a:lvl4pPr>
            <a:lvl5pPr marL="1828754" indent="0">
              <a:buNone/>
              <a:defRPr sz="1000">
                <a:uFillTx/>
              </a:defRPr>
            </a:lvl5pPr>
            <a:lvl6pPr marL="2285943" indent="0">
              <a:buNone/>
              <a:defRPr sz="1000">
                <a:uFillTx/>
              </a:defRPr>
            </a:lvl6pPr>
            <a:lvl7pPr marL="2743131" indent="0">
              <a:buNone/>
              <a:defRPr sz="1000">
                <a:uFillTx/>
              </a:defRPr>
            </a:lvl7pPr>
            <a:lvl8pPr marL="3200320" indent="0">
              <a:buNone/>
              <a:defRPr sz="1000">
                <a:uFillTx/>
              </a:defRPr>
            </a:lvl8pPr>
            <a:lvl9pPr marL="3657509"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uFillTx/>
            </a:endParaRPr>
          </a:p>
        </p:txBody>
      </p:sp>
      <p:sp>
        <p:nvSpPr>
          <p:cNvPr id="7" name="Slide Number Placeholder 6"/>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uFillTx/>
              </a:defRPr>
            </a:lvl1pPr>
            <a:lvl2pPr marL="457189" indent="0">
              <a:buNone/>
              <a:defRPr sz="2800">
                <a:uFillTx/>
              </a:defRPr>
            </a:lvl2pPr>
            <a:lvl3pPr marL="914377" indent="0">
              <a:buNone/>
              <a:defRPr sz="2400">
                <a:uFillTx/>
              </a:defRPr>
            </a:lvl3pPr>
            <a:lvl4pPr marL="1371566" indent="0">
              <a:buNone/>
              <a:defRPr sz="2000">
                <a:uFillTx/>
              </a:defRPr>
            </a:lvl4pPr>
            <a:lvl5pPr marL="1828754" indent="0">
              <a:buNone/>
              <a:defRPr sz="2000">
                <a:uFillTx/>
              </a:defRPr>
            </a:lvl5pPr>
            <a:lvl6pPr marL="2285943" indent="0">
              <a:buNone/>
              <a:defRPr sz="2000">
                <a:uFillTx/>
              </a:defRPr>
            </a:lvl6pPr>
            <a:lvl7pPr marL="2743131" indent="0">
              <a:buNone/>
              <a:defRPr sz="2000">
                <a:uFillTx/>
              </a:defRPr>
            </a:lvl7pPr>
            <a:lvl8pPr marL="3200320" indent="0">
              <a:buNone/>
              <a:defRPr sz="2000">
                <a:uFillTx/>
              </a:defRPr>
            </a:lvl8pPr>
            <a:lvl9pPr marL="3657509"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uFillTx/>
              </a:defRPr>
            </a:lvl1pPr>
            <a:lvl2pPr marL="457189" indent="0">
              <a:buNone/>
              <a:defRPr sz="1400">
                <a:uFillTx/>
              </a:defRPr>
            </a:lvl2pPr>
            <a:lvl3pPr marL="914377" indent="0">
              <a:buNone/>
              <a:defRPr sz="1200">
                <a:uFillTx/>
              </a:defRPr>
            </a:lvl3pPr>
            <a:lvl4pPr marL="1371566" indent="0">
              <a:buNone/>
              <a:defRPr sz="1000">
                <a:uFillTx/>
              </a:defRPr>
            </a:lvl4pPr>
            <a:lvl5pPr marL="1828754" indent="0">
              <a:buNone/>
              <a:defRPr sz="1000">
                <a:uFillTx/>
              </a:defRPr>
            </a:lvl5pPr>
            <a:lvl6pPr marL="2285943" indent="0">
              <a:buNone/>
              <a:defRPr sz="1000">
                <a:uFillTx/>
              </a:defRPr>
            </a:lvl6pPr>
            <a:lvl7pPr marL="2743131" indent="0">
              <a:buNone/>
              <a:defRPr sz="1000">
                <a:uFillTx/>
              </a:defRPr>
            </a:lvl7pPr>
            <a:lvl8pPr marL="3200320" indent="0">
              <a:buNone/>
              <a:defRPr sz="1000">
                <a:uFillTx/>
              </a:defRPr>
            </a:lvl8pPr>
            <a:lvl9pPr marL="3657509"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uFillTx/>
            </a:endParaRPr>
          </a:p>
        </p:txBody>
      </p:sp>
      <p:sp>
        <p:nvSpPr>
          <p:cNvPr id="7" name="Slide Number Placeholder 6"/>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Slide">
    <p:bg>
      <p:bgRef idx="1003">
        <a:schemeClr val="bg2"/>
      </p:bgRef>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 y="1915566"/>
            <a:ext cx="12191999" cy="1996034"/>
          </a:xfrm>
        </p:spPr>
        <p:txBody>
          <a:bodyPr/>
          <a:lstStyle>
            <a:lvl1pPr algn="ctr">
              <a:defRPr b="0" i="0">
                <a:solidFill>
                  <a:schemeClr val="tx1"/>
                </a:solidFill>
                <a:uFillTx/>
                <a:latin typeface="Helvetica Neue Light" charset="0"/>
                <a:ea typeface="Helvetica Neue Light" charset="0"/>
                <a:cs typeface="Helvetica Neue Light" charset="0"/>
              </a:defRPr>
            </a:lvl1pPr>
          </a:lstStyle>
          <a:p>
            <a:r>
              <a:rPr lang="en-US" dirty="0">
                <a:uFillTx/>
              </a:rPr>
              <a:t>Click to edit Master title style</a:t>
            </a:r>
          </a:p>
        </p:txBody>
      </p:sp>
      <p:sp>
        <p:nvSpPr>
          <p:cNvPr id="5" name="Date Placeholder 4"/>
          <p:cNvSpPr>
            <a:spLocks noGrp="1" noChangeArrowheads="1"/>
          </p:cNvSpPr>
          <p:nvPr>
            <p:ph type="dt" sz="half" idx="10"/>
          </p:nvPr>
        </p:nvSpPr>
        <p:spPr bwMode="auto">
          <a:xfrm>
            <a:off x="914400" y="6248400"/>
            <a:ext cx="2540000" cy="457200"/>
          </a:xfrm>
          <a:prstGeom prst="rect">
            <a:avLst/>
          </a:prstGeom>
          <a:ln>
            <a:miter lim="800000"/>
          </a:ln>
        </p:spPr>
        <p:txBody>
          <a:bodyPr vert="horz" wrap="square" lIns="91440" tIns="45720" rIns="91440" bIns="45720" numCol="1" anchor="t" anchorCtr="0" compatLnSpc="1">
            <a:prstTxWarp prst="textNoShape">
              <a:avLst/>
            </a:prstTxWarp>
          </a:bodyPr>
          <a:lstStyle>
            <a:lvl1pPr eaLnBrk="0" hangingPunct="0">
              <a:defRPr sz="1400" b="0" i="0">
                <a:solidFill>
                  <a:schemeClr val="tx1"/>
                </a:solidFill>
                <a:uFillTx/>
                <a:latin typeface="Helvetica Neue Light" charset="0"/>
                <a:ea typeface="Helvetica Neue Light" charset="0"/>
                <a:cs typeface="Helvetica Neue Light" charset="0"/>
              </a:defRPr>
            </a:lvl1pPr>
          </a:lstStyle>
          <a:p>
            <a:pPr>
              <a:defRPr>
                <a:uFillTx/>
              </a:defRPr>
            </a:pPr>
            <a:endParaRPr lang="en-US">
              <a:uFillTx/>
            </a:endParaRPr>
          </a:p>
        </p:txBody>
      </p:sp>
      <p:sp>
        <p:nvSpPr>
          <p:cNvPr id="6" name="Footer Placeholder 5"/>
          <p:cNvSpPr>
            <a:spLocks noGrp="1" noChangeArrowheads="1"/>
          </p:cNvSpPr>
          <p:nvPr>
            <p:ph type="ftr" sz="quarter" idx="11"/>
          </p:nvPr>
        </p:nvSpPr>
        <p:spPr bwMode="auto">
          <a:xfrm>
            <a:off x="4165600" y="6248400"/>
            <a:ext cx="3860800" cy="457200"/>
          </a:xfrm>
          <a:prstGeom prst="rect">
            <a:avLst/>
          </a:prstGeom>
          <a:ln>
            <a:miter lim="800000"/>
          </a:ln>
        </p:spPr>
        <p:txBody>
          <a:bodyPr vert="horz" wrap="square" lIns="91440" tIns="45720" rIns="91440" bIns="45720" numCol="1" anchor="t" anchorCtr="0" compatLnSpc="1">
            <a:prstTxWarp prst="textNoShape">
              <a:avLst/>
            </a:prstTxWarp>
          </a:bodyPr>
          <a:lstStyle>
            <a:lvl1pPr algn="ctr" eaLnBrk="0" hangingPunct="0">
              <a:defRPr sz="1400" b="0" i="0">
                <a:solidFill>
                  <a:schemeClr val="tx1"/>
                </a:solidFill>
                <a:uFillTx/>
                <a:latin typeface="Helvetica Neue Light" charset="0"/>
                <a:ea typeface="Helvetica Neue Light" charset="0"/>
                <a:cs typeface="Helvetica Neue Light" charset="0"/>
              </a:defRPr>
            </a:lvl1pPr>
          </a:lstStyle>
          <a:p>
            <a:pPr>
              <a:defRPr>
                <a:uFillTx/>
              </a:defRPr>
            </a:pPr>
            <a:endParaRPr lang="en-US">
              <a:uFillTx/>
            </a:endParaRPr>
          </a:p>
        </p:txBody>
      </p:sp>
      <p:sp>
        <p:nvSpPr>
          <p:cNvPr id="7" name="Rectangle 6"/>
          <p:cNvSpPr>
            <a:spLocks noGrp="1" noChangeArrowheads="1"/>
          </p:cNvSpPr>
          <p:nvPr>
            <p:ph type="sldNum" sz="quarter" idx="12"/>
          </p:nvPr>
        </p:nvSpPr>
        <p:spPr>
          <a:xfrm>
            <a:off x="8737600" y="6248400"/>
            <a:ext cx="2540000" cy="457200"/>
          </a:xfrm>
        </p:spPr>
        <p:txBody>
          <a:bodyPr/>
          <a:lstStyle>
            <a:lvl1pPr>
              <a:defRPr b="0" i="0">
                <a:uFillTx/>
                <a:latin typeface="Helvetica Neue Light" charset="0"/>
                <a:ea typeface="Helvetica Neue Light" charset="0"/>
                <a:cs typeface="Helvetica Neue Light" charset="0"/>
              </a:defRPr>
            </a:lvl1pPr>
          </a:lstStyle>
          <a:p>
            <a:fld id="{0707532D-10C1-AA49-B4A4-A871B8E03AF0}" type="slidenum">
              <a:rPr lang="en-US" smtClean="0">
                <a:uFillTx/>
              </a:rPr>
              <a:pPr/>
              <a:t>‹#›</a:t>
            </a:fld>
            <a:endParaRPr lang="en-US">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lvl1pPr marL="457200" indent="-442913">
              <a:buClr>
                <a:schemeClr val="tx1"/>
              </a:buClr>
              <a:buSzPct val="100000"/>
              <a:buFont typeface="Wingdings" charset="2"/>
              <a:buChar char="Ø"/>
              <a:defRPr>
                <a:uFillTx/>
              </a:defRPr>
            </a:lvl1pPr>
            <a:lvl2pPr marL="914400" indent="-457200">
              <a:defRPr>
                <a:uFillTx/>
              </a:defRPr>
            </a:lvl2pPr>
            <a:lvl3pPr marL="1373188" indent="-311150">
              <a:defRPr>
                <a:uFillTx/>
              </a:defRPr>
            </a:lvl3pPr>
            <a:lvl4pPr marL="1830388" indent="-236538">
              <a:defRPr>
                <a:uFillTx/>
              </a:defRPr>
            </a:lvl4pPr>
            <a:lvl5pPr marL="2287588" indent="-234950">
              <a:defRPr>
                <a:uFillTx/>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Title Slide">
    <p:bg>
      <p:bgPr>
        <a:solidFill>
          <a:schemeClr val="accent5"/>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 y="1915566"/>
            <a:ext cx="12191999" cy="1996034"/>
          </a:xfrm>
        </p:spPr>
        <p:txBody>
          <a:bodyPr/>
          <a:lstStyle>
            <a:lvl1pPr algn="ctr">
              <a:defRPr b="0" i="0">
                <a:solidFill>
                  <a:schemeClr val="tx1"/>
                </a:solidFill>
                <a:uFillTx/>
                <a:latin typeface="Helvetica Neue Light" charset="0"/>
                <a:ea typeface="Helvetica Neue Light" charset="0"/>
                <a:cs typeface="Helvetica Neue Light" charset="0"/>
              </a:defRPr>
            </a:lvl1pPr>
          </a:lstStyle>
          <a:p>
            <a:r>
              <a:rPr lang="en-US" dirty="0">
                <a:uFillTx/>
              </a:rPr>
              <a:t>Click to edit Master title style</a:t>
            </a:r>
          </a:p>
        </p:txBody>
      </p:sp>
      <p:sp>
        <p:nvSpPr>
          <p:cNvPr id="5" name="Date Placeholder 4"/>
          <p:cNvSpPr>
            <a:spLocks noGrp="1" noChangeArrowheads="1"/>
          </p:cNvSpPr>
          <p:nvPr>
            <p:ph type="dt" sz="half" idx="10"/>
          </p:nvPr>
        </p:nvSpPr>
        <p:spPr bwMode="auto">
          <a:xfrm>
            <a:off x="914400" y="6248400"/>
            <a:ext cx="2540000" cy="457200"/>
          </a:xfrm>
          <a:prstGeom prst="rect">
            <a:avLst/>
          </a:prstGeom>
          <a:ln>
            <a:miter lim="800000"/>
          </a:ln>
        </p:spPr>
        <p:txBody>
          <a:bodyPr vert="horz" wrap="square" lIns="91440" tIns="45720" rIns="91440" bIns="45720" numCol="1" anchor="t" anchorCtr="0" compatLnSpc="1">
            <a:prstTxWarp prst="textNoShape">
              <a:avLst/>
            </a:prstTxWarp>
          </a:bodyPr>
          <a:lstStyle>
            <a:lvl1pPr eaLnBrk="0" hangingPunct="0">
              <a:defRPr sz="1400" b="0" i="0">
                <a:solidFill>
                  <a:schemeClr val="tx1"/>
                </a:solidFill>
                <a:uFillTx/>
                <a:latin typeface="Helvetica Neue Light" charset="0"/>
                <a:ea typeface="Helvetica Neue Light" charset="0"/>
                <a:cs typeface="Helvetica Neue Light" charset="0"/>
              </a:defRPr>
            </a:lvl1pPr>
          </a:lstStyle>
          <a:p>
            <a:pPr>
              <a:defRPr>
                <a:uFillTx/>
              </a:defRPr>
            </a:pPr>
            <a:endParaRPr lang="en-US">
              <a:uFillTx/>
            </a:endParaRPr>
          </a:p>
        </p:txBody>
      </p:sp>
      <p:sp>
        <p:nvSpPr>
          <p:cNvPr id="6" name="Footer Placeholder 5"/>
          <p:cNvSpPr>
            <a:spLocks noGrp="1" noChangeArrowheads="1"/>
          </p:cNvSpPr>
          <p:nvPr>
            <p:ph type="ftr" sz="quarter" idx="11"/>
          </p:nvPr>
        </p:nvSpPr>
        <p:spPr bwMode="auto">
          <a:xfrm>
            <a:off x="4165600" y="6248400"/>
            <a:ext cx="3860800" cy="457200"/>
          </a:xfrm>
          <a:prstGeom prst="rect">
            <a:avLst/>
          </a:prstGeom>
          <a:ln>
            <a:miter lim="800000"/>
          </a:ln>
        </p:spPr>
        <p:txBody>
          <a:bodyPr vert="horz" wrap="square" lIns="91440" tIns="45720" rIns="91440" bIns="45720" numCol="1" anchor="t" anchorCtr="0" compatLnSpc="1">
            <a:prstTxWarp prst="textNoShape">
              <a:avLst/>
            </a:prstTxWarp>
          </a:bodyPr>
          <a:lstStyle>
            <a:lvl1pPr algn="ctr" eaLnBrk="0" hangingPunct="0">
              <a:defRPr sz="1400" b="0" i="0">
                <a:solidFill>
                  <a:schemeClr val="tx1"/>
                </a:solidFill>
                <a:uFillTx/>
                <a:latin typeface="Helvetica Neue Light" charset="0"/>
                <a:ea typeface="Helvetica Neue Light" charset="0"/>
                <a:cs typeface="Helvetica Neue Light" charset="0"/>
              </a:defRPr>
            </a:lvl1pPr>
          </a:lstStyle>
          <a:p>
            <a:pPr>
              <a:defRPr>
                <a:uFillTx/>
              </a:defRPr>
            </a:pPr>
            <a:endParaRPr lang="en-US">
              <a:uFillTx/>
            </a:endParaRPr>
          </a:p>
        </p:txBody>
      </p:sp>
      <p:sp>
        <p:nvSpPr>
          <p:cNvPr id="7" name="Rectangle 6"/>
          <p:cNvSpPr>
            <a:spLocks noGrp="1" noChangeArrowheads="1"/>
          </p:cNvSpPr>
          <p:nvPr>
            <p:ph type="sldNum" sz="quarter" idx="12"/>
          </p:nvPr>
        </p:nvSpPr>
        <p:spPr>
          <a:xfrm>
            <a:off x="8737600" y="6248400"/>
            <a:ext cx="2540000" cy="457200"/>
          </a:xfrm>
        </p:spPr>
        <p:txBody>
          <a:bodyPr/>
          <a:lstStyle>
            <a:lvl1pPr>
              <a:defRPr b="0" i="0">
                <a:uFillTx/>
                <a:latin typeface="Helvetica Neue Light" charset="0"/>
                <a:ea typeface="Helvetica Neue Light" charset="0"/>
                <a:cs typeface="Helvetica Neue Light" charset="0"/>
              </a:defRPr>
            </a:lvl1pPr>
          </a:lstStyle>
          <a:p>
            <a:fld id="{0707532D-10C1-AA49-B4A4-A871B8E03AF0}" type="slidenum">
              <a:rPr lang="en-US" smtClean="0">
                <a:uFillTx/>
              </a:rPr>
              <a:pPr/>
              <a:t>‹#›</a:t>
            </a:fld>
            <a:endParaRPr lang="en-US">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3962400" y="2209800"/>
            <a:ext cx="7448400" cy="1171600"/>
          </a:xfrm>
          <a:prstGeom prst="rect">
            <a:avLst/>
          </a:prstGeom>
          <a:noFill/>
          <a:ln>
            <a:noFill/>
          </a:ln>
        </p:spPr>
        <p:txBody>
          <a:bodyPr lIns="91425" tIns="91425" rIns="91425" bIns="91425" anchor="b" anchorCtr="0"/>
          <a:lstStyle>
            <a:lvl1pPr lvl="0" algn="l" rtl="0">
              <a:spcBef>
                <a:spcPts val="0"/>
              </a:spcBef>
              <a:buSzPct val="100000"/>
              <a:buFont typeface="Arial"/>
              <a:buNone/>
              <a:defRPr sz="4800" b="1" i="0" u="none" strike="noStrike" cap="none">
                <a:latin typeface="Arial"/>
                <a:ea typeface="Arial"/>
                <a:cs typeface="Arial"/>
                <a:sym typeface="Arial"/>
              </a:defRPr>
            </a:lvl1pPr>
            <a:lvl2pPr lvl="1"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2pPr>
            <a:lvl3pPr lvl="2"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3pPr>
            <a:lvl4pPr lvl="3"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4pPr>
            <a:lvl5pPr lvl="4"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5pPr>
            <a:lvl6pPr lvl="5"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6pPr>
            <a:lvl7pPr lvl="6"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7pPr>
            <a:lvl8pPr lvl="7"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8pPr>
            <a:lvl9pPr lvl="8" algn="l" rtl="0">
              <a:spcBef>
                <a:spcPts val="0"/>
              </a:spcBef>
              <a:buClr>
                <a:schemeClr val="dk2"/>
              </a:buClr>
              <a:buSzPct val="100000"/>
              <a:buFont typeface="Arial"/>
              <a:buNone/>
              <a:defRPr sz="4800" b="1"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subTitle" idx="1"/>
          </p:nvPr>
        </p:nvSpPr>
        <p:spPr>
          <a:xfrm>
            <a:off x="3962400" y="3429000"/>
            <a:ext cx="7448400" cy="685600"/>
          </a:xfrm>
          <a:prstGeom prst="rect">
            <a:avLst/>
          </a:prstGeom>
          <a:noFill/>
          <a:ln>
            <a:noFill/>
          </a:ln>
        </p:spPr>
        <p:txBody>
          <a:bodyPr lIns="91425" tIns="91425" rIns="91425" bIns="91425" anchor="t" anchorCtr="0"/>
          <a:lstStyle>
            <a:lvl1pPr lvl="0" algn="l" rtl="0">
              <a:spcBef>
                <a:spcPts val="0"/>
              </a:spcBef>
              <a:buClr>
                <a:srgbClr val="000000"/>
              </a:buClr>
              <a:buSzPct val="100000"/>
              <a:buFont typeface="Arial"/>
              <a:buNone/>
              <a:defRPr sz="2400" b="0" i="0" u="none" strike="noStrike" cap="none">
                <a:solidFill>
                  <a:srgbClr val="000000"/>
                </a:solidFill>
                <a:latin typeface="Arial"/>
                <a:ea typeface="Arial"/>
                <a:cs typeface="Arial"/>
                <a:sym typeface="Arial"/>
              </a:defRPr>
            </a:lvl1pPr>
            <a:lvl2pPr lvl="1"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2pPr>
            <a:lvl3pPr lvl="2"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3pPr>
            <a:lvl4pPr lvl="3"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4pPr>
            <a:lvl5pPr lvl="4"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5pPr>
            <a:lvl6pPr lvl="5"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6pPr>
            <a:lvl7pPr lvl="6"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7pPr>
            <a:lvl8pPr lvl="7"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8pPr>
            <a:lvl9pPr lvl="8" algn="l"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9pPr>
          </a:lstStyle>
          <a:p>
            <a:endParaRPr/>
          </a:p>
        </p:txBody>
      </p:sp>
      <p:cxnSp>
        <p:nvCxnSpPr>
          <p:cNvPr id="38" name="Shape 38"/>
          <p:cNvCxnSpPr/>
          <p:nvPr/>
        </p:nvCxnSpPr>
        <p:spPr>
          <a:xfrm rot="10800000" flipH="1">
            <a:off x="3920555" y="3381899"/>
            <a:ext cx="7458800" cy="400"/>
          </a:xfrm>
          <a:prstGeom prst="straightConnector1">
            <a:avLst/>
          </a:prstGeom>
          <a:noFill/>
          <a:ln w="9525" cap="flat" cmpd="sng">
            <a:solidFill>
              <a:srgbClr val="CCCCCC"/>
            </a:solidFill>
            <a:prstDash val="solid"/>
            <a:round/>
            <a:headEnd type="none" w="lg" len="lg"/>
            <a:tailEnd type="none" w="lg" len="lg"/>
          </a:ln>
        </p:spPr>
      </p:cxnSp>
      <p:sp>
        <p:nvSpPr>
          <p:cNvPr id="39" name="Shape 39"/>
          <p:cNvSpPr txBox="1"/>
          <p:nvPr/>
        </p:nvSpPr>
        <p:spPr>
          <a:xfrm>
            <a:off x="1780699" y="2785023"/>
            <a:ext cx="1966000" cy="1372400"/>
          </a:xfrm>
          <a:prstGeom prst="rect">
            <a:avLst/>
          </a:prstGeom>
          <a:noFill/>
          <a:ln>
            <a:noFill/>
          </a:ln>
        </p:spPr>
        <p:txBody>
          <a:bodyPr lIns="121900" tIns="121900" rIns="121900" bIns="121900" anchor="t" anchorCtr="0">
            <a:noAutofit/>
          </a:bodyPr>
          <a:lstStyle/>
          <a:p>
            <a:pPr lvl="0" rtl="0">
              <a:spcBef>
                <a:spcPts val="0"/>
              </a:spcBef>
              <a:buNone/>
            </a:pPr>
            <a:r>
              <a:rPr lang="en" sz="3733" b="1" dirty="0">
                <a:solidFill>
                  <a:srgbClr val="003262"/>
                </a:solidFill>
              </a:rPr>
              <a:t>D</a:t>
            </a:r>
            <a:r>
              <a:rPr lang="en-US" sz="2667" b="1" dirty="0">
                <a:solidFill>
                  <a:srgbClr val="003262"/>
                </a:solidFill>
              </a:rPr>
              <a:t>S</a:t>
            </a:r>
            <a:r>
              <a:rPr lang="en-US" sz="2667" b="1" baseline="0" dirty="0">
                <a:solidFill>
                  <a:srgbClr val="003262"/>
                </a:solidFill>
              </a:rPr>
              <a:t> 100</a:t>
            </a:r>
            <a:endParaRPr lang="en" sz="3733" b="1" dirty="0">
              <a:solidFill>
                <a:srgbClr val="003262"/>
              </a:solidFill>
            </a:endParaRPr>
          </a:p>
          <a:p>
            <a:pPr lvl="0" rtl="0">
              <a:spcBef>
                <a:spcPts val="0"/>
              </a:spcBef>
              <a:buNone/>
            </a:pPr>
            <a:r>
              <a:rPr lang="en" sz="2400" b="1" dirty="0">
                <a:solidFill>
                  <a:srgbClr val="C4820E"/>
                </a:solidFill>
              </a:rPr>
              <a:t>Spring 201</a:t>
            </a:r>
            <a:r>
              <a:rPr lang="en-US" sz="2400" b="1" dirty="0">
                <a:solidFill>
                  <a:srgbClr val="C4820E"/>
                </a:solidFill>
              </a:rPr>
              <a:t>7</a:t>
            </a:r>
            <a:endParaRPr lang="en" sz="2400" b="1" dirty="0">
              <a:solidFill>
                <a:srgbClr val="C4820E"/>
              </a:solidFill>
            </a:endParaRPr>
          </a:p>
        </p:txBody>
      </p:sp>
      <p:pic>
        <p:nvPicPr>
          <p:cNvPr id="40" name="Shape 4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12399" y="3083903"/>
            <a:ext cx="968300" cy="774639"/>
          </a:xfrm>
          <a:prstGeom prst="rect">
            <a:avLst/>
          </a:prstGeom>
          <a:noFill/>
          <a:ln>
            <a:noFill/>
          </a:ln>
        </p:spPr>
      </p:pic>
      <p:sp>
        <p:nvSpPr>
          <p:cNvPr id="41" name="Shape 41"/>
          <p:cNvSpPr txBox="1"/>
          <p:nvPr/>
        </p:nvSpPr>
        <p:spPr>
          <a:xfrm>
            <a:off x="7689628" y="6356967"/>
            <a:ext cx="4461600" cy="464400"/>
          </a:xfrm>
          <a:prstGeom prst="rect">
            <a:avLst/>
          </a:prstGeom>
          <a:noFill/>
          <a:ln>
            <a:noFill/>
          </a:ln>
        </p:spPr>
        <p:txBody>
          <a:bodyPr lIns="121900" tIns="121900" rIns="121900" bIns="121900" anchor="t" anchorCtr="0">
            <a:noAutofit/>
          </a:bodyPr>
          <a:lstStyle/>
          <a:p>
            <a:pPr lvl="0" rtl="0">
              <a:spcBef>
                <a:spcPts val="0"/>
              </a:spcBef>
              <a:buNone/>
            </a:pPr>
            <a:r>
              <a:rPr lang="en" sz="1333"/>
              <a:t>Slides created by John DeNero (denero@berkeley.edu)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09600" y="274637"/>
            <a:ext cx="8940800" cy="901200"/>
          </a:xfrm>
          <a:prstGeom prst="rect">
            <a:avLst/>
          </a:prstGeom>
          <a:noFill/>
          <a:ln>
            <a:noFill/>
          </a:ln>
        </p:spPr>
        <p:txBody>
          <a:bodyPr lIns="91425" tIns="91425" rIns="91425" bIns="91425" anchor="b" anchorCtr="0"/>
          <a:lstStyle>
            <a:lvl1pPr lvl="0" algn="l" rtl="0">
              <a:spcBef>
                <a:spcPts val="0"/>
              </a:spcBef>
              <a:buSzPct val="100000"/>
              <a:buFont typeface="Arial"/>
              <a:buNone/>
              <a:defRPr sz="4800" b="1">
                <a:latin typeface="Arial"/>
                <a:ea typeface="Arial"/>
                <a:cs typeface="Arial"/>
                <a:sym typeface="Arial"/>
              </a:defRPr>
            </a:lvl1pPr>
            <a:lvl2pPr lvl="1" algn="l" rtl="0">
              <a:spcBef>
                <a:spcPts val="0"/>
              </a:spcBef>
              <a:buSzPct val="100000"/>
              <a:buFont typeface="Arial"/>
              <a:buNone/>
              <a:defRPr sz="4800" b="1">
                <a:solidFill>
                  <a:schemeClr val="dk2"/>
                </a:solidFill>
                <a:latin typeface="Arial"/>
                <a:ea typeface="Arial"/>
                <a:cs typeface="Arial"/>
                <a:sym typeface="Arial"/>
              </a:defRPr>
            </a:lvl2pPr>
            <a:lvl3pPr lvl="2" algn="l" rtl="0">
              <a:spcBef>
                <a:spcPts val="0"/>
              </a:spcBef>
              <a:buSzPct val="100000"/>
              <a:buFont typeface="Arial"/>
              <a:buNone/>
              <a:defRPr sz="4800" b="1">
                <a:solidFill>
                  <a:schemeClr val="dk2"/>
                </a:solidFill>
                <a:latin typeface="Arial"/>
                <a:ea typeface="Arial"/>
                <a:cs typeface="Arial"/>
                <a:sym typeface="Arial"/>
              </a:defRPr>
            </a:lvl3pPr>
            <a:lvl4pPr lvl="3" algn="l" rtl="0">
              <a:spcBef>
                <a:spcPts val="0"/>
              </a:spcBef>
              <a:buSzPct val="100000"/>
              <a:buFont typeface="Arial"/>
              <a:buNone/>
              <a:defRPr sz="4800" b="1">
                <a:solidFill>
                  <a:schemeClr val="dk2"/>
                </a:solidFill>
                <a:latin typeface="Arial"/>
                <a:ea typeface="Arial"/>
                <a:cs typeface="Arial"/>
                <a:sym typeface="Arial"/>
              </a:defRPr>
            </a:lvl4pPr>
            <a:lvl5pPr lvl="4" algn="l" rtl="0">
              <a:spcBef>
                <a:spcPts val="0"/>
              </a:spcBef>
              <a:buSzPct val="100000"/>
              <a:buFont typeface="Arial"/>
              <a:buNone/>
              <a:defRPr sz="4800" b="1">
                <a:solidFill>
                  <a:schemeClr val="dk2"/>
                </a:solidFill>
                <a:latin typeface="Arial"/>
                <a:ea typeface="Arial"/>
                <a:cs typeface="Arial"/>
                <a:sym typeface="Arial"/>
              </a:defRPr>
            </a:lvl5pPr>
            <a:lvl6pPr lvl="5" algn="l" rtl="0">
              <a:spcBef>
                <a:spcPts val="0"/>
              </a:spcBef>
              <a:buSzPct val="100000"/>
              <a:buFont typeface="Arial"/>
              <a:buNone/>
              <a:defRPr sz="4800" b="1">
                <a:solidFill>
                  <a:schemeClr val="dk2"/>
                </a:solidFill>
                <a:latin typeface="Arial"/>
                <a:ea typeface="Arial"/>
                <a:cs typeface="Arial"/>
                <a:sym typeface="Arial"/>
              </a:defRPr>
            </a:lvl6pPr>
            <a:lvl7pPr lvl="6" algn="l" rtl="0">
              <a:spcBef>
                <a:spcPts val="0"/>
              </a:spcBef>
              <a:buSzPct val="100000"/>
              <a:buFont typeface="Arial"/>
              <a:buNone/>
              <a:defRPr sz="4800" b="1">
                <a:solidFill>
                  <a:schemeClr val="dk2"/>
                </a:solidFill>
                <a:latin typeface="Arial"/>
                <a:ea typeface="Arial"/>
                <a:cs typeface="Arial"/>
                <a:sym typeface="Arial"/>
              </a:defRPr>
            </a:lvl7pPr>
            <a:lvl8pPr lvl="7" algn="l" rtl="0">
              <a:spcBef>
                <a:spcPts val="0"/>
              </a:spcBef>
              <a:buSzPct val="100000"/>
              <a:buFont typeface="Arial"/>
              <a:buNone/>
              <a:defRPr sz="4800" b="1">
                <a:solidFill>
                  <a:schemeClr val="dk2"/>
                </a:solidFill>
                <a:latin typeface="Arial"/>
                <a:ea typeface="Arial"/>
                <a:cs typeface="Arial"/>
                <a:sym typeface="Arial"/>
              </a:defRPr>
            </a:lvl8pPr>
            <a:lvl9pPr lvl="8" algn="l" rtl="0">
              <a:spcBef>
                <a:spcPts val="0"/>
              </a:spcBef>
              <a:buSzPct val="100000"/>
              <a:buFont typeface="Arial"/>
              <a:buNone/>
              <a:defRPr sz="4800" b="1">
                <a:solidFill>
                  <a:schemeClr val="dk2"/>
                </a:solidFill>
                <a:latin typeface="Arial"/>
                <a:ea typeface="Arial"/>
                <a:cs typeface="Arial"/>
                <a:sym typeface="Arial"/>
              </a:defRPr>
            </a:lvl9pPr>
          </a:lstStyle>
          <a:p>
            <a:endParaRPr/>
          </a:p>
        </p:txBody>
      </p:sp>
      <p:cxnSp>
        <p:nvCxnSpPr>
          <p:cNvPr id="44" name="Shape 44"/>
          <p:cNvCxnSpPr/>
          <p:nvPr/>
        </p:nvCxnSpPr>
        <p:spPr>
          <a:xfrm>
            <a:off x="609600" y="1175787"/>
            <a:ext cx="10972800" cy="0"/>
          </a:xfrm>
          <a:prstGeom prst="straightConnector1">
            <a:avLst/>
          </a:prstGeom>
          <a:noFill/>
          <a:ln w="9525" cap="flat" cmpd="sng">
            <a:solidFill>
              <a:srgbClr val="CCCCCC"/>
            </a:solidFill>
            <a:prstDash val="solid"/>
            <a:round/>
            <a:headEnd type="none" w="lg" len="lg"/>
            <a:tailEnd type="none" w="lg" len="lg"/>
          </a:ln>
        </p:spPr>
      </p:cxnSp>
      <p:cxnSp>
        <p:nvCxnSpPr>
          <p:cNvPr id="45" name="Shape 45"/>
          <p:cNvCxnSpPr/>
          <p:nvPr/>
        </p:nvCxnSpPr>
        <p:spPr>
          <a:xfrm>
            <a:off x="609600" y="6324600"/>
            <a:ext cx="10972800" cy="0"/>
          </a:xfrm>
          <a:prstGeom prst="straightConnector1">
            <a:avLst/>
          </a:prstGeom>
          <a:noFill/>
          <a:ln w="9525" cap="flat" cmpd="sng">
            <a:solidFill>
              <a:srgbClr val="CCCCCC"/>
            </a:solidFill>
            <a:prstDash val="solid"/>
            <a:round/>
            <a:headEnd type="none" w="lg" len="lg"/>
            <a:tailEnd type="none" w="lg" len="lg"/>
          </a:ln>
        </p:spPr>
      </p:cxnSp>
      <p:sp>
        <p:nvSpPr>
          <p:cNvPr id="46" name="Shape 46"/>
          <p:cNvSpPr txBox="1">
            <a:spLocks noGrp="1"/>
          </p:cNvSpPr>
          <p:nvPr>
            <p:ph type="body" idx="1"/>
          </p:nvPr>
        </p:nvSpPr>
        <p:spPr>
          <a:xfrm>
            <a:off x="609600" y="1295400"/>
            <a:ext cx="10972800" cy="4830800"/>
          </a:xfrm>
          <a:prstGeom prst="rect">
            <a:avLst/>
          </a:prstGeom>
          <a:noFill/>
          <a:ln>
            <a:noFill/>
          </a:ln>
        </p:spPr>
        <p:txBody>
          <a:bodyPr lIns="91425" tIns="91425" rIns="91425" bIns="91425" anchor="t" anchorCtr="0"/>
          <a:lstStyle>
            <a:lvl1pPr lvl="0" rtl="0">
              <a:spcBef>
                <a:spcPts val="0"/>
              </a:spcBef>
              <a:spcAft>
                <a:spcPts val="533"/>
              </a:spcAft>
              <a:defRPr sz="3200"/>
            </a:lvl1pPr>
            <a:lvl2pPr lvl="1" rtl="0">
              <a:spcBef>
                <a:spcPts val="0"/>
              </a:spcBef>
              <a:spcAft>
                <a:spcPts val="533"/>
              </a:spcAft>
              <a:defRPr sz="3200"/>
            </a:lvl2pPr>
            <a:lvl3pPr lvl="2" rtl="0">
              <a:spcBef>
                <a:spcPts val="0"/>
              </a:spcBef>
              <a:spcAft>
                <a:spcPts val="533"/>
              </a:spcAft>
              <a:defRPr sz="3200"/>
            </a:lvl3pPr>
            <a:lvl4pPr lvl="3" rtl="0">
              <a:spcBef>
                <a:spcPts val="0"/>
              </a:spcBef>
              <a:spcAft>
                <a:spcPts val="533"/>
              </a:spcAft>
              <a:defRPr sz="2400"/>
            </a:lvl4pPr>
            <a:lvl5pPr lvl="4" rtl="0">
              <a:spcBef>
                <a:spcPts val="0"/>
              </a:spcBef>
              <a:spcAft>
                <a:spcPts val="533"/>
              </a:spcAft>
              <a:defRPr sz="2400"/>
            </a:lvl5pPr>
            <a:lvl6pPr lvl="5" rtl="0">
              <a:spcBef>
                <a:spcPts val="0"/>
              </a:spcBef>
              <a:spcAft>
                <a:spcPts val="533"/>
              </a:spcAft>
              <a:defRPr sz="2400"/>
            </a:lvl6pPr>
            <a:lvl7pPr lvl="6" rtl="0">
              <a:spcBef>
                <a:spcPts val="0"/>
              </a:spcBef>
              <a:spcAft>
                <a:spcPts val="533"/>
              </a:spcAft>
              <a:defRPr sz="2400"/>
            </a:lvl7pPr>
            <a:lvl8pPr lvl="7" rtl="0">
              <a:spcBef>
                <a:spcPts val="0"/>
              </a:spcBef>
              <a:spcAft>
                <a:spcPts val="533"/>
              </a:spcAft>
              <a:defRPr sz="2400"/>
            </a:lvl8pPr>
            <a:lvl9pPr lvl="8" rtl="0">
              <a:spcBef>
                <a:spcPts val="0"/>
              </a:spcBef>
              <a:spcAft>
                <a:spcPts val="533"/>
              </a:spcAft>
              <a:defRPr sz="2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74637"/>
            <a:ext cx="8940800" cy="901200"/>
          </a:xfrm>
          <a:prstGeom prst="rect">
            <a:avLst/>
          </a:prstGeom>
          <a:noFill/>
          <a:ln>
            <a:noFill/>
          </a:ln>
        </p:spPr>
        <p:txBody>
          <a:bodyPr lIns="91425" tIns="91425" rIns="91425" bIns="91425" anchor="b" anchorCtr="0"/>
          <a:lstStyle>
            <a:lvl1pPr lvl="0" algn="l" rtl="0">
              <a:spcBef>
                <a:spcPts val="0"/>
              </a:spcBef>
              <a:buSzPct val="100000"/>
              <a:buFont typeface="Arial"/>
              <a:buNone/>
              <a:defRPr sz="4800" b="1">
                <a:latin typeface="Arial"/>
                <a:ea typeface="Arial"/>
                <a:cs typeface="Arial"/>
                <a:sym typeface="Arial"/>
              </a:defRPr>
            </a:lvl1pPr>
            <a:lvl2pPr lvl="1" algn="l" rtl="0">
              <a:spcBef>
                <a:spcPts val="0"/>
              </a:spcBef>
              <a:buSzPct val="100000"/>
              <a:buFont typeface="Arial"/>
              <a:buNone/>
              <a:defRPr sz="4800" b="1">
                <a:solidFill>
                  <a:schemeClr val="dk2"/>
                </a:solidFill>
                <a:latin typeface="Arial"/>
                <a:ea typeface="Arial"/>
                <a:cs typeface="Arial"/>
                <a:sym typeface="Arial"/>
              </a:defRPr>
            </a:lvl2pPr>
            <a:lvl3pPr lvl="2" algn="l" rtl="0">
              <a:spcBef>
                <a:spcPts val="0"/>
              </a:spcBef>
              <a:buSzPct val="100000"/>
              <a:buFont typeface="Arial"/>
              <a:buNone/>
              <a:defRPr sz="4800" b="1">
                <a:solidFill>
                  <a:schemeClr val="dk2"/>
                </a:solidFill>
                <a:latin typeface="Arial"/>
                <a:ea typeface="Arial"/>
                <a:cs typeface="Arial"/>
                <a:sym typeface="Arial"/>
              </a:defRPr>
            </a:lvl3pPr>
            <a:lvl4pPr lvl="3" algn="l" rtl="0">
              <a:spcBef>
                <a:spcPts val="0"/>
              </a:spcBef>
              <a:buSzPct val="100000"/>
              <a:buFont typeface="Arial"/>
              <a:buNone/>
              <a:defRPr sz="4800" b="1">
                <a:solidFill>
                  <a:schemeClr val="dk2"/>
                </a:solidFill>
                <a:latin typeface="Arial"/>
                <a:ea typeface="Arial"/>
                <a:cs typeface="Arial"/>
                <a:sym typeface="Arial"/>
              </a:defRPr>
            </a:lvl4pPr>
            <a:lvl5pPr lvl="4" algn="l" rtl="0">
              <a:spcBef>
                <a:spcPts val="0"/>
              </a:spcBef>
              <a:buSzPct val="100000"/>
              <a:buFont typeface="Arial"/>
              <a:buNone/>
              <a:defRPr sz="4800" b="1">
                <a:solidFill>
                  <a:schemeClr val="dk2"/>
                </a:solidFill>
                <a:latin typeface="Arial"/>
                <a:ea typeface="Arial"/>
                <a:cs typeface="Arial"/>
                <a:sym typeface="Arial"/>
              </a:defRPr>
            </a:lvl5pPr>
            <a:lvl6pPr lvl="5" algn="l" rtl="0">
              <a:spcBef>
                <a:spcPts val="0"/>
              </a:spcBef>
              <a:buSzPct val="100000"/>
              <a:buFont typeface="Arial"/>
              <a:buNone/>
              <a:defRPr sz="4800" b="1">
                <a:solidFill>
                  <a:schemeClr val="dk2"/>
                </a:solidFill>
                <a:latin typeface="Arial"/>
                <a:ea typeface="Arial"/>
                <a:cs typeface="Arial"/>
                <a:sym typeface="Arial"/>
              </a:defRPr>
            </a:lvl6pPr>
            <a:lvl7pPr lvl="6" algn="l" rtl="0">
              <a:spcBef>
                <a:spcPts val="0"/>
              </a:spcBef>
              <a:buSzPct val="100000"/>
              <a:buFont typeface="Arial"/>
              <a:buNone/>
              <a:defRPr sz="4800" b="1">
                <a:solidFill>
                  <a:schemeClr val="dk2"/>
                </a:solidFill>
                <a:latin typeface="Arial"/>
                <a:ea typeface="Arial"/>
                <a:cs typeface="Arial"/>
                <a:sym typeface="Arial"/>
              </a:defRPr>
            </a:lvl7pPr>
            <a:lvl8pPr lvl="7" algn="l" rtl="0">
              <a:spcBef>
                <a:spcPts val="0"/>
              </a:spcBef>
              <a:buSzPct val="100000"/>
              <a:buFont typeface="Arial"/>
              <a:buNone/>
              <a:defRPr sz="4800" b="1">
                <a:solidFill>
                  <a:schemeClr val="dk2"/>
                </a:solidFill>
                <a:latin typeface="Arial"/>
                <a:ea typeface="Arial"/>
                <a:cs typeface="Arial"/>
                <a:sym typeface="Arial"/>
              </a:defRPr>
            </a:lvl8pPr>
            <a:lvl9pPr lvl="8" algn="l" rtl="0">
              <a:spcBef>
                <a:spcPts val="0"/>
              </a:spcBef>
              <a:buSzPct val="100000"/>
              <a:buFont typeface="Arial"/>
              <a:buNone/>
              <a:defRPr sz="4800" b="1">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a:off x="609600" y="1295400"/>
            <a:ext cx="5384800" cy="4830800"/>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3200"/>
            </a:lvl2pPr>
            <a:lvl3pPr lvl="2" rtl="0">
              <a:spcBef>
                <a:spcPts val="0"/>
              </a:spcBef>
              <a:defRPr sz="3200"/>
            </a:lvl3pPr>
            <a:lvl4pPr lvl="3" rtl="0">
              <a:spcBef>
                <a:spcPts val="0"/>
              </a:spcBef>
              <a:defRPr sz="2400"/>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a:endParaRPr/>
          </a:p>
        </p:txBody>
      </p:sp>
      <p:sp>
        <p:nvSpPr>
          <p:cNvPr id="50" name="Shape 50"/>
          <p:cNvSpPr txBox="1">
            <a:spLocks noGrp="1"/>
          </p:cNvSpPr>
          <p:nvPr>
            <p:ph type="body" idx="2"/>
          </p:nvPr>
        </p:nvSpPr>
        <p:spPr>
          <a:xfrm>
            <a:off x="6197600" y="1295400"/>
            <a:ext cx="5384800" cy="4830800"/>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3200">
                <a:solidFill>
                  <a:schemeClr val="dk1"/>
                </a:solidFill>
              </a:defRPr>
            </a:lvl2pPr>
            <a:lvl3pPr lvl="2" rtl="0">
              <a:spcBef>
                <a:spcPts val="0"/>
              </a:spcBef>
              <a:defRPr sz="3200">
                <a:solidFill>
                  <a:schemeClr val="dk1"/>
                </a:solidFill>
              </a:defRPr>
            </a:lvl3pPr>
            <a:lvl4pPr lvl="3" rtl="0">
              <a:spcBef>
                <a:spcPts val="0"/>
              </a:spcBef>
              <a:defRPr sz="2400">
                <a:solidFill>
                  <a:schemeClr val="dk1"/>
                </a:solidFill>
              </a:defRPr>
            </a:lvl4pPr>
            <a:lvl5pPr lvl="4" rtl="0">
              <a:spcBef>
                <a:spcPts val="0"/>
              </a:spcBef>
              <a:defRPr sz="2400">
                <a:solidFill>
                  <a:schemeClr val="dk1"/>
                </a:solidFill>
              </a:defRPr>
            </a:lvl5pPr>
            <a:lvl6pPr lvl="5" rtl="0">
              <a:spcBef>
                <a:spcPts val="0"/>
              </a:spcBef>
              <a:defRPr sz="2400">
                <a:solidFill>
                  <a:schemeClr val="dk1"/>
                </a:solidFill>
              </a:defRPr>
            </a:lvl6pPr>
            <a:lvl7pPr lvl="6" rtl="0">
              <a:spcBef>
                <a:spcPts val="0"/>
              </a:spcBef>
              <a:defRPr sz="2400">
                <a:solidFill>
                  <a:schemeClr val="dk1"/>
                </a:solidFill>
              </a:defRPr>
            </a:lvl7pPr>
            <a:lvl8pPr lvl="7" rtl="0">
              <a:spcBef>
                <a:spcPts val="0"/>
              </a:spcBef>
              <a:defRPr sz="2400">
                <a:solidFill>
                  <a:schemeClr val="dk1"/>
                </a:solidFill>
              </a:defRPr>
            </a:lvl8pPr>
            <a:lvl9pPr lvl="8" rtl="0">
              <a:spcBef>
                <a:spcPts val="0"/>
              </a:spcBef>
              <a:defRPr sz="2400"/>
            </a:lvl9pPr>
          </a:lstStyle>
          <a:p>
            <a:endParaRPr/>
          </a:p>
        </p:txBody>
      </p:sp>
      <p:cxnSp>
        <p:nvCxnSpPr>
          <p:cNvPr id="51" name="Shape 51"/>
          <p:cNvCxnSpPr/>
          <p:nvPr/>
        </p:nvCxnSpPr>
        <p:spPr>
          <a:xfrm>
            <a:off x="609600" y="1175787"/>
            <a:ext cx="10972800" cy="0"/>
          </a:xfrm>
          <a:prstGeom prst="straightConnector1">
            <a:avLst/>
          </a:prstGeom>
          <a:noFill/>
          <a:ln w="9525" cap="flat" cmpd="sng">
            <a:solidFill>
              <a:srgbClr val="CCCCCC"/>
            </a:solidFill>
            <a:prstDash val="solid"/>
            <a:round/>
            <a:headEnd type="none" w="lg" len="lg"/>
            <a:tailEnd type="none" w="lg" len="lg"/>
          </a:ln>
        </p:spPr>
      </p:cxnSp>
      <p:cxnSp>
        <p:nvCxnSpPr>
          <p:cNvPr id="52" name="Shape 52"/>
          <p:cNvCxnSpPr/>
          <p:nvPr/>
        </p:nvCxnSpPr>
        <p:spPr>
          <a:xfrm>
            <a:off x="609600" y="6324600"/>
            <a:ext cx="109728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74637"/>
            <a:ext cx="8940800" cy="9012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solidFill>
                  <a:schemeClr val="dk2"/>
                </a:solidFill>
              </a:defRPr>
            </a:lvl2pPr>
            <a:lvl3pPr lvl="2" rtl="0">
              <a:spcBef>
                <a:spcPts val="0"/>
              </a:spcBef>
              <a:defRPr>
                <a:solidFill>
                  <a:schemeClr val="dk2"/>
                </a:solidFill>
              </a:defRPr>
            </a:lvl3pPr>
            <a:lvl4pPr lvl="3" rtl="0">
              <a:spcBef>
                <a:spcPts val="0"/>
              </a:spcBef>
              <a:defRPr>
                <a:solidFill>
                  <a:schemeClr val="dk2"/>
                </a:solidFill>
              </a:defRPr>
            </a:lvl4pPr>
            <a:lvl5pPr lvl="4" rtl="0">
              <a:spcBef>
                <a:spcPts val="0"/>
              </a:spcBef>
              <a:defRPr>
                <a:solidFill>
                  <a:schemeClr val="dk2"/>
                </a:solidFill>
              </a:defRPr>
            </a:lvl5pPr>
            <a:lvl6pPr lvl="5" rtl="0">
              <a:spcBef>
                <a:spcPts val="0"/>
              </a:spcBef>
              <a:defRPr>
                <a:solidFill>
                  <a:schemeClr val="dk2"/>
                </a:solidFill>
              </a:defRPr>
            </a:lvl6pPr>
            <a:lvl7pPr lvl="6" rtl="0">
              <a:spcBef>
                <a:spcPts val="0"/>
              </a:spcBef>
              <a:defRPr>
                <a:solidFill>
                  <a:schemeClr val="dk2"/>
                </a:solidFill>
              </a:defRPr>
            </a:lvl7pPr>
            <a:lvl8pPr lvl="7" rtl="0">
              <a:spcBef>
                <a:spcPts val="0"/>
              </a:spcBef>
              <a:defRPr>
                <a:solidFill>
                  <a:schemeClr val="dk2"/>
                </a:solidFill>
              </a:defRPr>
            </a:lvl8pPr>
            <a:lvl9pPr lvl="8" rtl="0">
              <a:spcBef>
                <a:spcPts val="0"/>
              </a:spcBef>
              <a:defRPr>
                <a:solidFill>
                  <a:schemeClr val="dk2"/>
                </a:solidFill>
              </a:defRPr>
            </a:lvl9pPr>
          </a:lstStyle>
          <a:p>
            <a:endParaRPr/>
          </a:p>
        </p:txBody>
      </p:sp>
      <p:cxnSp>
        <p:nvCxnSpPr>
          <p:cNvPr id="55" name="Shape 55"/>
          <p:cNvCxnSpPr/>
          <p:nvPr/>
        </p:nvCxnSpPr>
        <p:spPr>
          <a:xfrm>
            <a:off x="609600" y="1175787"/>
            <a:ext cx="10972800" cy="0"/>
          </a:xfrm>
          <a:prstGeom prst="straightConnector1">
            <a:avLst/>
          </a:prstGeom>
          <a:noFill/>
          <a:ln w="9525" cap="flat" cmpd="sng">
            <a:solidFill>
              <a:srgbClr val="CCCCCC"/>
            </a:solidFill>
            <a:prstDash val="solid"/>
            <a:round/>
            <a:headEnd type="none" w="lg" len="lg"/>
            <a:tailEnd type="none" w="lg" len="lg"/>
          </a:ln>
        </p:spPr>
      </p:cxnSp>
      <p:cxnSp>
        <p:nvCxnSpPr>
          <p:cNvPr id="56" name="Shape 56"/>
          <p:cNvCxnSpPr/>
          <p:nvPr/>
        </p:nvCxnSpPr>
        <p:spPr>
          <a:xfrm>
            <a:off x="609600" y="6324600"/>
            <a:ext cx="109728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625600" y="2978404"/>
            <a:ext cx="8940800" cy="901200"/>
          </a:xfrm>
          <a:prstGeom prst="rect">
            <a:avLst/>
          </a:prstGeom>
          <a:noFill/>
          <a:ln>
            <a:noFill/>
          </a:ln>
        </p:spPr>
        <p:txBody>
          <a:bodyPr lIns="91425" tIns="91425" rIns="91425" bIns="91425" anchor="b" anchorCtr="0"/>
          <a:lstStyle>
            <a:lvl1pPr lvl="0" algn="ctr" rtl="0">
              <a:spcBef>
                <a:spcPts val="0"/>
              </a:spcBef>
              <a:defRPr/>
            </a:lvl1pPr>
            <a:lvl2pPr lvl="1" algn="ctr" rtl="0">
              <a:spcBef>
                <a:spcPts val="0"/>
              </a:spcBef>
              <a:defRPr>
                <a:solidFill>
                  <a:schemeClr val="dk2"/>
                </a:solidFill>
              </a:defRPr>
            </a:lvl2pPr>
            <a:lvl3pPr lvl="2" algn="ctr" rtl="0">
              <a:spcBef>
                <a:spcPts val="0"/>
              </a:spcBef>
              <a:defRPr>
                <a:solidFill>
                  <a:schemeClr val="dk2"/>
                </a:solidFill>
              </a:defRPr>
            </a:lvl3pPr>
            <a:lvl4pPr lvl="3" algn="ctr" rtl="0">
              <a:spcBef>
                <a:spcPts val="0"/>
              </a:spcBef>
              <a:defRPr>
                <a:solidFill>
                  <a:schemeClr val="dk2"/>
                </a:solidFill>
              </a:defRPr>
            </a:lvl4pPr>
            <a:lvl5pPr lvl="4" algn="ctr" rtl="0">
              <a:spcBef>
                <a:spcPts val="0"/>
              </a:spcBef>
              <a:defRPr>
                <a:solidFill>
                  <a:schemeClr val="dk2"/>
                </a:solidFill>
              </a:defRPr>
            </a:lvl5pPr>
            <a:lvl6pPr lvl="5" algn="ctr" rtl="0">
              <a:spcBef>
                <a:spcPts val="0"/>
              </a:spcBef>
              <a:defRPr>
                <a:solidFill>
                  <a:schemeClr val="dk2"/>
                </a:solidFill>
              </a:defRPr>
            </a:lvl6pPr>
            <a:lvl7pPr lvl="6" algn="ctr" rtl="0">
              <a:spcBef>
                <a:spcPts val="0"/>
              </a:spcBef>
              <a:defRPr>
                <a:solidFill>
                  <a:schemeClr val="dk2"/>
                </a:solidFill>
              </a:defRPr>
            </a:lvl7pPr>
            <a:lvl8pPr lvl="7" algn="ctr" rtl="0">
              <a:spcBef>
                <a:spcPts val="0"/>
              </a:spcBef>
              <a:defRPr>
                <a:solidFill>
                  <a:schemeClr val="dk2"/>
                </a:solidFill>
              </a:defRPr>
            </a:lvl8pPr>
            <a:lvl9pPr lvl="8" algn="ctr" rtl="0">
              <a:spcBef>
                <a:spcPts val="0"/>
              </a:spcBef>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541060"/>
            <a:ext cx="10801350" cy="1305579"/>
          </a:xfrm>
        </p:spPr>
        <p:txBody>
          <a:bodyPr/>
          <a:lstStyle/>
          <a:p>
            <a:r>
              <a:rPr lang="en-US">
                <a:uFillTx/>
              </a:rPr>
              <a:t>Click to edit Master title style</a:t>
            </a:r>
          </a:p>
        </p:txBody>
      </p:sp>
      <p:sp>
        <p:nvSpPr>
          <p:cNvPr id="3" name="Content Placeholder 2"/>
          <p:cNvSpPr>
            <a:spLocks noGrp="1"/>
          </p:cNvSpPr>
          <p:nvPr>
            <p:ph idx="1"/>
          </p:nvPr>
        </p:nvSpPr>
        <p:spPr>
          <a:xfrm>
            <a:off x="838200" y="2026025"/>
            <a:ext cx="10515600" cy="4150940"/>
          </a:xfrm>
        </p:spPr>
        <p:txBody>
          <a:bodyPr/>
          <a:lstStyle>
            <a:lvl1pPr marL="457200" indent="-442913">
              <a:buClr>
                <a:schemeClr val="tx1"/>
              </a:buClr>
              <a:buSzPct val="100000"/>
              <a:buFont typeface="Wingdings" charset="2"/>
              <a:buChar char="Ø"/>
              <a:defRPr>
                <a:uFillTx/>
              </a:defRPr>
            </a:lvl1pPr>
            <a:lvl2pPr marL="914400" indent="-457200">
              <a:defRPr>
                <a:uFillTx/>
              </a:defRPr>
            </a:lvl2pPr>
            <a:lvl3pPr marL="1373188" indent="-311150">
              <a:defRPr>
                <a:uFillTx/>
              </a:defRPr>
            </a:lvl3pPr>
            <a:lvl4pPr marL="1830388" indent="-236538">
              <a:defRPr>
                <a:uFillTx/>
              </a:defRPr>
            </a:lvl4pPr>
            <a:lvl5pPr marL="2287588" indent="-234950">
              <a:defRPr>
                <a:uFillTx/>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
        <p:nvSpPr>
          <p:cNvPr id="7" name="TextBox 6"/>
          <p:cNvSpPr txBox="1">
            <a:spLocks/>
          </p:cNvSpPr>
          <p:nvPr userDrawn="1"/>
        </p:nvSpPr>
        <p:spPr>
          <a:xfrm>
            <a:off x="175999" y="171728"/>
            <a:ext cx="1324402" cy="369332"/>
          </a:xfrm>
          <a:prstGeom prst="rect">
            <a:avLst/>
          </a:prstGeom>
          <a:noFill/>
        </p:spPr>
        <p:txBody>
          <a:bodyPr wrap="none" rtlCol="0">
            <a:spAutoFit/>
          </a:bodyPr>
          <a:lstStyle/>
          <a:p>
            <a:r>
              <a:rPr lang="en-US" dirty="0" err="1">
                <a:uFillTx/>
              </a:rPr>
              <a:t>Todo</a:t>
            </a:r>
            <a:r>
              <a:rPr lang="en-US" dirty="0">
                <a:uFillTx/>
              </a:rPr>
              <a:t> Slide</a:t>
            </a:r>
          </a:p>
        </p:txBody>
      </p:sp>
      <p:sp>
        <p:nvSpPr>
          <p:cNvPr id="8" name="TextBox 7"/>
          <p:cNvSpPr txBox="1">
            <a:spLocks/>
          </p:cNvSpPr>
          <p:nvPr userDrawn="1"/>
        </p:nvSpPr>
        <p:spPr>
          <a:xfrm rot="2080315">
            <a:off x="8030560" y="740354"/>
            <a:ext cx="5319706" cy="461665"/>
          </a:xfrm>
          <a:prstGeom prst="rect">
            <a:avLst/>
          </a:prstGeom>
          <a:pattFill prst="wdUpDiag">
            <a:fgClr>
              <a:schemeClr val="accent2">
                <a:lumMod val="50000"/>
              </a:schemeClr>
            </a:fgClr>
            <a:bgClr>
              <a:srgbClr val="FFC000"/>
            </a:bgClr>
          </a:pattFill>
        </p:spPr>
        <p:txBody>
          <a:bodyPr wrap="square" rtlCol="0">
            <a:spAutoFit/>
          </a:bodyPr>
          <a:lstStyle/>
          <a:p>
            <a:pPr algn="ctr"/>
            <a:r>
              <a:rPr lang="en-US" sz="2400" b="1">
                <a:effectLst>
                  <a:glow rad="368300">
                    <a:srgbClr val="FFC000">
                      <a:alpha val="76000"/>
                    </a:srgbClr>
                  </a:glow>
                </a:effectLst>
                <a:uFillTx/>
              </a:rPr>
              <a:t>Under Construction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lvl1pPr marL="14287" indent="0">
              <a:buClr>
                <a:schemeClr val="tx1"/>
              </a:buClr>
              <a:buSzPct val="100000"/>
              <a:buFont typeface="Wingdings" charset="2"/>
              <a:buNone/>
              <a:defRPr>
                <a:uFillTx/>
              </a:defRPr>
            </a:lvl1pPr>
            <a:lvl2pPr marL="914400" indent="-457200">
              <a:defRPr>
                <a:uFillTx/>
              </a:defRPr>
            </a:lvl2pPr>
            <a:lvl3pPr marL="1373188" indent="-311150">
              <a:defRPr>
                <a:uFillTx/>
              </a:defRPr>
            </a:lvl3pPr>
            <a:lvl4pPr marL="1830388" indent="-236538">
              <a:defRPr>
                <a:uFillTx/>
              </a:defRPr>
            </a:lvl4pPr>
            <a:lvl5pPr marL="2287588" indent="-234950">
              <a:defRPr>
                <a:uFillTx/>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p>
        </p:txBody>
      </p:sp>
      <p:sp>
        <p:nvSpPr>
          <p:cNvPr id="3" name="Content Placeholder 2"/>
          <p:cNvSpPr>
            <a:spLocks noGrp="1"/>
          </p:cNvSpPr>
          <p:nvPr>
            <p:ph idx="1"/>
          </p:nvPr>
        </p:nvSpPr>
        <p:spPr/>
        <p:txBody>
          <a:bodyPr/>
          <a:lstStyle>
            <a:lvl1pPr marL="14287" indent="0">
              <a:buClr>
                <a:schemeClr val="tx1"/>
              </a:buClr>
              <a:buSzPct val="100000"/>
              <a:buFont typeface="Wingdings" charset="2"/>
              <a:buNone/>
              <a:defRPr>
                <a:uFillTx/>
                <a:latin typeface="Monaco" charset="0"/>
                <a:ea typeface="Monaco" charset="0"/>
                <a:cs typeface="Monaco" charset="0"/>
              </a:defRPr>
            </a:lvl1pPr>
            <a:lvl2pPr marL="457200" indent="0">
              <a:buNone/>
              <a:defRPr>
                <a:uFillTx/>
                <a:latin typeface="Monaco" charset="0"/>
                <a:ea typeface="Monaco" charset="0"/>
                <a:cs typeface="Monaco" charset="0"/>
              </a:defRPr>
            </a:lvl2pPr>
            <a:lvl3pPr marL="1062038" indent="0">
              <a:buNone/>
              <a:defRPr>
                <a:uFillTx/>
                <a:latin typeface="Monaco" charset="0"/>
                <a:ea typeface="Monaco" charset="0"/>
                <a:cs typeface="Monaco" charset="0"/>
              </a:defRPr>
            </a:lvl3pPr>
            <a:lvl4pPr marL="1593850" indent="0">
              <a:buNone/>
              <a:defRPr>
                <a:uFillTx/>
                <a:latin typeface="Monaco" charset="0"/>
                <a:ea typeface="Monaco" charset="0"/>
                <a:cs typeface="Monaco" charset="0"/>
              </a:defRPr>
            </a:lvl4pPr>
            <a:lvl5pPr marL="2052638" indent="0">
              <a:buNone/>
              <a:defRPr>
                <a:uFillTx/>
                <a:latin typeface="Monaco" charset="0"/>
                <a:ea typeface="Monaco" charset="0"/>
                <a:cs typeface="Monaco" charset="0"/>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uFillTx/>
              </a:defRPr>
            </a:lvl1pPr>
          </a:lstStyle>
          <a:p>
            <a:r>
              <a:rPr lang="en-US">
                <a:uFillTx/>
              </a:rPr>
              <a:t>Click to edit Master title style</a:t>
            </a:r>
          </a:p>
        </p:txBody>
      </p:sp>
      <p:sp>
        <p:nvSpPr>
          <p:cNvPr id="3" name="Content Placeholder 2"/>
          <p:cNvSpPr>
            <a:spLocks noGrp="1"/>
          </p:cNvSpPr>
          <p:nvPr>
            <p:ph idx="1"/>
          </p:nvPr>
        </p:nvSpPr>
        <p:spPr/>
        <p:txBody>
          <a:bodyPr/>
          <a:lstStyle>
            <a:lvl1pPr marL="457200" indent="-442913">
              <a:buClr>
                <a:schemeClr val="bg1"/>
              </a:buClr>
              <a:buSzPct val="100000"/>
              <a:buFont typeface="Wingdings" charset="2"/>
              <a:buChar char="Ø"/>
              <a:defRPr>
                <a:solidFill>
                  <a:schemeClr val="bg1"/>
                </a:solidFill>
                <a:uFillTx/>
              </a:defRPr>
            </a:lvl1pPr>
            <a:lvl2pPr marL="914400" indent="-457200">
              <a:defRPr>
                <a:solidFill>
                  <a:schemeClr val="bg1"/>
                </a:solidFill>
                <a:uFillTx/>
              </a:defRPr>
            </a:lvl2pPr>
            <a:lvl3pPr marL="1373188" indent="-311150">
              <a:defRPr>
                <a:solidFill>
                  <a:schemeClr val="bg1"/>
                </a:solidFill>
                <a:uFillTx/>
              </a:defRPr>
            </a:lvl3pPr>
            <a:lvl4pPr marL="1830388" indent="-236538">
              <a:defRPr>
                <a:solidFill>
                  <a:schemeClr val="bg1"/>
                </a:solidFill>
                <a:uFillTx/>
              </a:defRPr>
            </a:lvl4pPr>
            <a:lvl5pPr marL="2287588" indent="-234950">
              <a:defRPr>
                <a:solidFill>
                  <a:schemeClr val="bg1"/>
                </a:solidFill>
                <a:uFillTx/>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10"/>
          </p:nvPr>
        </p:nvSpPr>
        <p:spPr/>
        <p:txBody>
          <a:bodyPr/>
          <a:lstStyle>
            <a:lvl1pPr>
              <a:defRPr>
                <a:solidFill>
                  <a:schemeClr val="bg1"/>
                </a:solidFill>
                <a:uFillTx/>
              </a:defRPr>
            </a:lvl1pPr>
          </a:lstStyle>
          <a:p>
            <a:fld id="{F51376BE-D49D-E946-9484-81A0C482C8D7}" type="datetimeFigureOut">
              <a:rPr lang="en-US" smtClean="0">
                <a:uFillTx/>
              </a:rPr>
              <a:pPr/>
              <a:t>4/23/19</a:t>
            </a:fld>
            <a:endParaRPr lang="en-US">
              <a:uFillTx/>
            </a:endParaRPr>
          </a:p>
        </p:txBody>
      </p:sp>
      <p:sp>
        <p:nvSpPr>
          <p:cNvPr id="5" name="Footer Placeholder 4"/>
          <p:cNvSpPr>
            <a:spLocks noGrp="1"/>
          </p:cNvSpPr>
          <p:nvPr>
            <p:ph type="ftr" sz="quarter" idx="11"/>
          </p:nvPr>
        </p:nvSpPr>
        <p:spPr/>
        <p:txBody>
          <a:bodyPr/>
          <a:lstStyle>
            <a:lvl1pPr>
              <a:defRPr>
                <a:solidFill>
                  <a:schemeClr val="bg1"/>
                </a:solidFill>
                <a:uFillTx/>
              </a:defRPr>
            </a:lvl1pPr>
          </a:lstStyle>
          <a:p>
            <a:endParaRPr lang="en-US">
              <a:uFillTx/>
            </a:endParaRPr>
          </a:p>
        </p:txBody>
      </p:sp>
      <p:sp>
        <p:nvSpPr>
          <p:cNvPr id="6" name="Slide Number Placeholder 5"/>
          <p:cNvSpPr>
            <a:spLocks noGrp="1"/>
          </p:cNvSpPr>
          <p:nvPr>
            <p:ph type="sldNum" sz="quarter" idx="12"/>
          </p:nvPr>
        </p:nvSpPr>
        <p:spPr/>
        <p:txBody>
          <a:bodyPr/>
          <a:lstStyle>
            <a:lvl1pPr>
              <a:defRPr>
                <a:solidFill>
                  <a:schemeClr val="bg1"/>
                </a:solidFill>
                <a:uFillTx/>
              </a:defRPr>
            </a:lvl1pPr>
          </a:lstStyle>
          <a:p>
            <a:fld id="{DC2A921A-EC74-6F4D-8465-D463C43FF014}" type="slidenum">
              <a:rPr lang="en-US" smtClean="0">
                <a:uFillTx/>
              </a: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uFillTx/>
              </a:defRPr>
            </a:lvl1pPr>
          </a:lstStyle>
          <a:p>
            <a:r>
              <a:rPr lang="en-US" dirty="0">
                <a:uFillTx/>
              </a:rPr>
              <a:t>Click to edit Master title style</a:t>
            </a:r>
          </a:p>
        </p:txBody>
      </p:sp>
      <p:sp>
        <p:nvSpPr>
          <p:cNvPr id="3" name="Content Placeholder 2"/>
          <p:cNvSpPr>
            <a:spLocks noGrp="1"/>
          </p:cNvSpPr>
          <p:nvPr>
            <p:ph idx="1"/>
          </p:nvPr>
        </p:nvSpPr>
        <p:spPr/>
        <p:txBody>
          <a:bodyPr/>
          <a:lstStyle>
            <a:lvl1pPr marL="457200" indent="-442913">
              <a:buClr>
                <a:schemeClr val="bg1"/>
              </a:buClr>
              <a:buSzPct val="100000"/>
              <a:buFont typeface="Wingdings" charset="2"/>
              <a:buChar char="Ø"/>
              <a:defRPr>
                <a:solidFill>
                  <a:schemeClr val="bg1"/>
                </a:solidFill>
                <a:uFillTx/>
              </a:defRPr>
            </a:lvl1pPr>
            <a:lvl2pPr marL="914400" indent="-457200">
              <a:defRPr>
                <a:solidFill>
                  <a:schemeClr val="bg1"/>
                </a:solidFill>
                <a:uFillTx/>
              </a:defRPr>
            </a:lvl2pPr>
            <a:lvl3pPr marL="1373188" indent="-311150">
              <a:defRPr>
                <a:solidFill>
                  <a:schemeClr val="bg1"/>
                </a:solidFill>
                <a:uFillTx/>
              </a:defRPr>
            </a:lvl3pPr>
            <a:lvl4pPr marL="1830388" indent="-236538">
              <a:defRPr>
                <a:solidFill>
                  <a:schemeClr val="bg1"/>
                </a:solidFill>
                <a:uFillTx/>
              </a:defRPr>
            </a:lvl4pPr>
            <a:lvl5pPr marL="2287588" indent="-234950">
              <a:defRPr>
                <a:solidFill>
                  <a:schemeClr val="bg1"/>
                </a:solidFill>
                <a:uFillTx/>
              </a:defRPr>
            </a:lvl5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10"/>
          </p:nvPr>
        </p:nvSpPr>
        <p:spPr/>
        <p:txBody>
          <a:bodyPr/>
          <a:lstStyle>
            <a:lvl1pPr>
              <a:defRPr>
                <a:solidFill>
                  <a:schemeClr val="bg1"/>
                </a:solidFill>
                <a:uFillTx/>
              </a:defRPr>
            </a:lvl1pPr>
          </a:lstStyle>
          <a:p>
            <a:fld id="{F51376BE-D49D-E946-9484-81A0C482C8D7}" type="datetimeFigureOut">
              <a:rPr lang="en-US" smtClean="0">
                <a:uFillTx/>
              </a:rPr>
              <a:pPr/>
              <a:t>4/23/19</a:t>
            </a:fld>
            <a:endParaRPr lang="en-US">
              <a:uFillTx/>
            </a:endParaRPr>
          </a:p>
        </p:txBody>
      </p:sp>
      <p:sp>
        <p:nvSpPr>
          <p:cNvPr id="5" name="Footer Placeholder 4"/>
          <p:cNvSpPr>
            <a:spLocks noGrp="1"/>
          </p:cNvSpPr>
          <p:nvPr>
            <p:ph type="ftr" sz="quarter" idx="11"/>
          </p:nvPr>
        </p:nvSpPr>
        <p:spPr/>
        <p:txBody>
          <a:bodyPr/>
          <a:lstStyle>
            <a:lvl1pPr>
              <a:defRPr>
                <a:solidFill>
                  <a:schemeClr val="bg1"/>
                </a:solidFill>
                <a:uFillTx/>
              </a:defRPr>
            </a:lvl1pPr>
          </a:lstStyle>
          <a:p>
            <a:endParaRPr lang="en-US">
              <a:uFillTx/>
            </a:endParaRPr>
          </a:p>
        </p:txBody>
      </p:sp>
      <p:sp>
        <p:nvSpPr>
          <p:cNvPr id="6" name="Slide Number Placeholder 5"/>
          <p:cNvSpPr>
            <a:spLocks noGrp="1"/>
          </p:cNvSpPr>
          <p:nvPr>
            <p:ph type="sldNum" sz="quarter" idx="12"/>
          </p:nvPr>
        </p:nvSpPr>
        <p:spPr/>
        <p:txBody>
          <a:bodyPr/>
          <a:lstStyle>
            <a:lvl1pPr>
              <a:defRPr>
                <a:solidFill>
                  <a:schemeClr val="bg1"/>
                </a:solidFill>
                <a:uFillTx/>
              </a:defRPr>
            </a:lvl1pPr>
          </a:lstStyle>
          <a:p>
            <a:fld id="{DC2A921A-EC74-6F4D-8465-D463C43FF014}" type="slidenum">
              <a:rPr lang="en-US" smtClean="0">
                <a:uFillTx/>
              </a: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uFillTx/>
              </a:defRPr>
            </a:lvl1pPr>
            <a:lvl2pPr marL="457189" indent="0">
              <a:buNone/>
              <a:defRPr sz="2000">
                <a:solidFill>
                  <a:schemeClr val="tx1">
                    <a:tint val="75000"/>
                  </a:schemeClr>
                </a:solidFill>
                <a:uFillTx/>
              </a:defRPr>
            </a:lvl2pPr>
            <a:lvl3pPr marL="914377" indent="0">
              <a:buNone/>
              <a:defRPr sz="1800">
                <a:solidFill>
                  <a:schemeClr val="tx1">
                    <a:tint val="75000"/>
                  </a:schemeClr>
                </a:solidFill>
                <a:uFillTx/>
              </a:defRPr>
            </a:lvl3pPr>
            <a:lvl4pPr marL="1371566" indent="0">
              <a:buNone/>
              <a:defRPr sz="1600">
                <a:solidFill>
                  <a:schemeClr val="tx1">
                    <a:tint val="75000"/>
                  </a:schemeClr>
                </a:solidFill>
                <a:uFillTx/>
              </a:defRPr>
            </a:lvl4pPr>
            <a:lvl5pPr marL="1828754" indent="0">
              <a:buNone/>
              <a:defRPr sz="1600">
                <a:solidFill>
                  <a:schemeClr val="tx1">
                    <a:tint val="75000"/>
                  </a:schemeClr>
                </a:solidFill>
                <a:uFillTx/>
              </a:defRPr>
            </a:lvl5pPr>
            <a:lvl6pPr marL="2285943" indent="0">
              <a:buNone/>
              <a:defRPr sz="1600">
                <a:solidFill>
                  <a:schemeClr val="tx1">
                    <a:tint val="75000"/>
                  </a:schemeClr>
                </a:solidFill>
                <a:uFillTx/>
              </a:defRPr>
            </a:lvl6pPr>
            <a:lvl7pPr marL="2743131" indent="0">
              <a:buNone/>
              <a:defRPr sz="1600">
                <a:solidFill>
                  <a:schemeClr val="tx1">
                    <a:tint val="75000"/>
                  </a:schemeClr>
                </a:solidFill>
                <a:uFillTx/>
              </a:defRPr>
            </a:lvl7pPr>
            <a:lvl8pPr marL="3200320" indent="0">
              <a:buNone/>
              <a:defRPr sz="1600">
                <a:solidFill>
                  <a:schemeClr val="tx1">
                    <a:tint val="75000"/>
                  </a:schemeClr>
                </a:solidFill>
                <a:uFillTx/>
              </a:defRPr>
            </a:lvl8pPr>
            <a:lvl9pPr marL="3657509"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F51376BE-D49D-E946-9484-81A0C482C8D7}" type="datetimeFigureOut">
              <a:rPr lang="en-US" smtClean="0">
                <a:solidFill>
                  <a:srgbClr val="000000">
                    <a:tint val="75000"/>
                  </a:srgbClr>
                </a:solidFill>
                <a:uFillTx/>
              </a:rPr>
              <a:pPr/>
              <a:t>4/23/19</a:t>
            </a:fld>
            <a:endParaRPr lang="en-US">
              <a:solidFill>
                <a:srgbClr val="000000">
                  <a:tint val="75000"/>
                </a:srgbClr>
              </a:solidFill>
              <a:uFillTx/>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endParaRPr>
          </a:p>
        </p:txBody>
      </p:sp>
      <p:sp>
        <p:nvSpPr>
          <p:cNvPr id="6" name="Slide Number Placeholder 5"/>
          <p:cNvSpPr>
            <a:spLocks noGrp="1"/>
          </p:cNvSpPr>
          <p:nvPr>
            <p:ph type="sldNum" sz="quarter" idx="12"/>
          </p:nvPr>
        </p:nvSpPr>
        <p:spPr/>
        <p:txBody>
          <a:bodyPr/>
          <a:lstStyle/>
          <a:p>
            <a:fld id="{DC2A921A-EC74-6F4D-8465-D463C43FF014}" type="slidenum">
              <a:rPr lang="en-US" smtClean="0">
                <a:solidFill>
                  <a:srgbClr val="000000">
                    <a:tint val="75000"/>
                  </a:srgbClr>
                </a:solidFill>
                <a:uFillTx/>
              </a:rPr>
              <a:pPr/>
              <a:t>‹#›</a:t>
            </a:fld>
            <a:endParaRPr lang="en-US">
              <a:solidFill>
                <a:srgbClr val="000000">
                  <a:tint val="75000"/>
                </a:srgbClr>
              </a:solidFill>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uFillTx/>
              </a:defRPr>
            </a:lvl1pPr>
          </a:lstStyle>
          <a:p>
            <a:r>
              <a:rPr lang="en-US">
                <a:uFillTx/>
              </a:rPr>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bg1"/>
                </a:solidFill>
                <a:uFillTx/>
              </a:defRPr>
            </a:lvl1pPr>
            <a:lvl2pPr marL="457189" indent="0">
              <a:buNone/>
              <a:defRPr sz="2000">
                <a:solidFill>
                  <a:schemeClr val="tx1">
                    <a:tint val="75000"/>
                  </a:schemeClr>
                </a:solidFill>
                <a:uFillTx/>
              </a:defRPr>
            </a:lvl2pPr>
            <a:lvl3pPr marL="914377" indent="0">
              <a:buNone/>
              <a:defRPr sz="1800">
                <a:solidFill>
                  <a:schemeClr val="tx1">
                    <a:tint val="75000"/>
                  </a:schemeClr>
                </a:solidFill>
                <a:uFillTx/>
              </a:defRPr>
            </a:lvl3pPr>
            <a:lvl4pPr marL="1371566" indent="0">
              <a:buNone/>
              <a:defRPr sz="1600">
                <a:solidFill>
                  <a:schemeClr val="tx1">
                    <a:tint val="75000"/>
                  </a:schemeClr>
                </a:solidFill>
                <a:uFillTx/>
              </a:defRPr>
            </a:lvl4pPr>
            <a:lvl5pPr marL="1828754" indent="0">
              <a:buNone/>
              <a:defRPr sz="1600">
                <a:solidFill>
                  <a:schemeClr val="tx1">
                    <a:tint val="75000"/>
                  </a:schemeClr>
                </a:solidFill>
                <a:uFillTx/>
              </a:defRPr>
            </a:lvl5pPr>
            <a:lvl6pPr marL="2285943" indent="0">
              <a:buNone/>
              <a:defRPr sz="1600">
                <a:solidFill>
                  <a:schemeClr val="tx1">
                    <a:tint val="75000"/>
                  </a:schemeClr>
                </a:solidFill>
                <a:uFillTx/>
              </a:defRPr>
            </a:lvl6pPr>
            <a:lvl7pPr marL="2743131" indent="0">
              <a:buNone/>
              <a:defRPr sz="1600">
                <a:solidFill>
                  <a:schemeClr val="tx1">
                    <a:tint val="75000"/>
                  </a:schemeClr>
                </a:solidFill>
                <a:uFillTx/>
              </a:defRPr>
            </a:lvl7pPr>
            <a:lvl8pPr marL="3200320" indent="0">
              <a:buNone/>
              <a:defRPr sz="1600">
                <a:solidFill>
                  <a:schemeClr val="tx1">
                    <a:tint val="75000"/>
                  </a:schemeClr>
                </a:solidFill>
                <a:uFillTx/>
              </a:defRPr>
            </a:lvl8pPr>
            <a:lvl9pPr marL="3657509"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lvl1pPr>
              <a:defRPr>
                <a:solidFill>
                  <a:schemeClr val="bg1"/>
                </a:solidFill>
                <a:uFillTx/>
              </a:defRPr>
            </a:lvl1pPr>
          </a:lstStyle>
          <a:p>
            <a:fld id="{F51376BE-D49D-E946-9484-81A0C482C8D7}" type="datetimeFigureOut">
              <a:rPr lang="en-US" smtClean="0">
                <a:uFillTx/>
              </a:rPr>
              <a:pPr/>
              <a:t>4/23/19</a:t>
            </a:fld>
            <a:endParaRPr lang="en-US">
              <a:uFillTx/>
            </a:endParaRPr>
          </a:p>
        </p:txBody>
      </p:sp>
      <p:sp>
        <p:nvSpPr>
          <p:cNvPr id="5" name="Footer Placeholder 4"/>
          <p:cNvSpPr>
            <a:spLocks noGrp="1"/>
          </p:cNvSpPr>
          <p:nvPr>
            <p:ph type="ftr" sz="quarter" idx="11"/>
          </p:nvPr>
        </p:nvSpPr>
        <p:spPr/>
        <p:txBody>
          <a:bodyPr/>
          <a:lstStyle>
            <a:lvl1pPr>
              <a:defRPr>
                <a:solidFill>
                  <a:schemeClr val="bg1"/>
                </a:solidFill>
                <a:uFillTx/>
              </a:defRPr>
            </a:lvl1pPr>
          </a:lstStyle>
          <a:p>
            <a:endParaRPr lang="en-US">
              <a:uFillTx/>
            </a:endParaRPr>
          </a:p>
        </p:txBody>
      </p:sp>
      <p:sp>
        <p:nvSpPr>
          <p:cNvPr id="6" name="Slide Number Placeholder 5"/>
          <p:cNvSpPr>
            <a:spLocks noGrp="1"/>
          </p:cNvSpPr>
          <p:nvPr>
            <p:ph type="sldNum" sz="quarter" idx="12"/>
          </p:nvPr>
        </p:nvSpPr>
        <p:spPr/>
        <p:txBody>
          <a:bodyPr/>
          <a:lstStyle>
            <a:lvl1pPr>
              <a:defRPr>
                <a:solidFill>
                  <a:schemeClr val="bg1"/>
                </a:solidFill>
                <a:uFillTx/>
              </a:defRPr>
            </a:lvl1pPr>
          </a:lstStyle>
          <a:p>
            <a:fld id="{DC2A921A-EC74-6F4D-8465-D463C43FF014}" type="slidenum">
              <a:rPr lang="en-US" smtClean="0">
                <a:uFillTx/>
              </a: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320675"/>
            <a:ext cx="10801350" cy="1325563"/>
          </a:xfrm>
          <a:prstGeom prst="rect">
            <a:avLst/>
          </a:prstGeom>
        </p:spPr>
        <p:txBody>
          <a:bodyPr vert="horz" lIns="91440" tIns="45720" rIns="91440" bIns="45720" rtlCol="0" anchor="ctr">
            <a:normAutofit/>
          </a:bodyPr>
          <a:lstStyle/>
          <a:p>
            <a:r>
              <a:rPr lang="en-US" dirty="0">
                <a:uFillTx/>
              </a:rPr>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uFillTx/>
                <a:latin typeface="Helvetica Neue" charset="0"/>
                <a:ea typeface="Helvetica Neue" charset="0"/>
                <a:cs typeface="Helvetica Neue" charset="0"/>
              </a:defRPr>
            </a:lvl1pPr>
          </a:lstStyle>
          <a:p>
            <a:pPr defTabSz="914377"/>
            <a:fld id="{F51376BE-D49D-E946-9484-81A0C482C8D7}" type="datetimeFigureOut">
              <a:rPr lang="en-US" smtClean="0">
                <a:solidFill>
                  <a:srgbClr val="000000">
                    <a:tint val="75000"/>
                  </a:srgbClr>
                </a:solidFill>
                <a:uFillTx/>
              </a:rPr>
              <a:pPr defTabSz="914377"/>
              <a:t>4/23/19</a:t>
            </a:fld>
            <a:endParaRPr lang="en-US">
              <a:solidFill>
                <a:srgbClr val="000000">
                  <a:tint val="75000"/>
                </a:srgbClr>
              </a:solidFill>
              <a:uFillTx/>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uFillTx/>
                <a:latin typeface="Helvetica Neue" charset="0"/>
                <a:ea typeface="Helvetica Neue" charset="0"/>
                <a:cs typeface="Helvetica Neue" charset="0"/>
              </a:defRPr>
            </a:lvl1pPr>
          </a:lstStyle>
          <a:p>
            <a:pPr defTabSz="914377"/>
            <a:endParaRPr lang="en-US">
              <a:solidFill>
                <a:srgbClr val="000000">
                  <a:tint val="75000"/>
                </a:srgbClr>
              </a:solidFill>
              <a:uFillTx/>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uFillTx/>
                <a:latin typeface="Helvetica Neue" charset="0"/>
                <a:ea typeface="Helvetica Neue" charset="0"/>
                <a:cs typeface="Helvetica Neue" charset="0"/>
              </a:defRPr>
            </a:lvl1pPr>
          </a:lstStyle>
          <a:p>
            <a:pPr defTabSz="914377"/>
            <a:fld id="{DC2A921A-EC74-6F4D-8465-D463C43FF014}" type="slidenum">
              <a:rPr lang="en-US" smtClean="0">
                <a:solidFill>
                  <a:srgbClr val="000000">
                    <a:tint val="75000"/>
                  </a:srgbClr>
                </a:solidFill>
                <a:uFillTx/>
              </a:rPr>
              <a:pPr defTabSz="914377"/>
              <a:t>‹#›</a:t>
            </a:fld>
            <a:endParaRPr lang="en-US">
              <a:solidFill>
                <a:srgbClr val="000000">
                  <a:tint val="75000"/>
                </a:srgbClr>
              </a:solidFill>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Lst>
  <p:txStyles>
    <p:title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p:titleStyle>
    <p:bodyStyle>
      <a:lvl1pPr marL="0" indent="0" algn="l" defTabSz="914377" rtl="0" eaLnBrk="1" latinLnBrk="0" hangingPunct="1">
        <a:lnSpc>
          <a:spcPct val="90000"/>
        </a:lnSpc>
        <a:spcBef>
          <a:spcPts val="2200"/>
        </a:spcBef>
        <a:buFont typeface="Wingdings" charset="2"/>
        <a:buNone/>
        <a:defRPr sz="2800" b="0" i="0" kern="1200">
          <a:solidFill>
            <a:schemeClr val="tx1"/>
          </a:solidFill>
          <a:uFillTx/>
          <a:latin typeface="+mn-lt"/>
          <a:ea typeface="Helvetica Neue Light" charset="0"/>
          <a:cs typeface="Helvetica Neue Light" charset="0"/>
        </a:defRPr>
      </a:lvl1pPr>
      <a:lvl2pPr marL="685783" indent="-228594" algn="l" defTabSz="914377" rtl="0" eaLnBrk="1" latinLnBrk="0" hangingPunct="1">
        <a:lnSpc>
          <a:spcPct val="90000"/>
        </a:lnSpc>
        <a:spcBef>
          <a:spcPts val="500"/>
        </a:spcBef>
        <a:buFont typeface="Wingdings" charset="2"/>
        <a:buChar char="Ø"/>
        <a:defRPr sz="2400" b="0" i="0" kern="1200">
          <a:solidFill>
            <a:schemeClr val="tx1"/>
          </a:solidFill>
          <a:uFillTx/>
          <a:latin typeface="+mn-lt"/>
          <a:ea typeface="Helvetica Neue Light" charset="0"/>
          <a:cs typeface="Helvetica Neue Light" charset="0"/>
        </a:defRPr>
      </a:lvl2pPr>
      <a:lvl3pPr marL="1142971" indent="-228594" algn="l" defTabSz="914377" rtl="0" eaLnBrk="1" latinLnBrk="0" hangingPunct="1">
        <a:lnSpc>
          <a:spcPct val="90000"/>
        </a:lnSpc>
        <a:spcBef>
          <a:spcPts val="500"/>
        </a:spcBef>
        <a:buFont typeface="Wingdings" charset="2"/>
        <a:buChar char="Ø"/>
        <a:defRPr sz="2000" b="0" i="0" kern="1200">
          <a:solidFill>
            <a:schemeClr val="tx1"/>
          </a:solidFill>
          <a:uFillTx/>
          <a:latin typeface="+mn-lt"/>
          <a:ea typeface="Helvetica Neue Light" charset="0"/>
          <a:cs typeface="Helvetica Neue Light" charset="0"/>
        </a:defRPr>
      </a:lvl3pPr>
      <a:lvl4pPr marL="1600160" indent="-228594" algn="l" defTabSz="914377" rtl="0" eaLnBrk="1" latinLnBrk="0" hangingPunct="1">
        <a:lnSpc>
          <a:spcPct val="90000"/>
        </a:lnSpc>
        <a:spcBef>
          <a:spcPts val="500"/>
        </a:spcBef>
        <a:buFont typeface="Wingdings" charset="2"/>
        <a:buChar char="Ø"/>
        <a:defRPr sz="1800" b="0" i="0" kern="1200">
          <a:solidFill>
            <a:schemeClr val="tx1"/>
          </a:solidFill>
          <a:uFillTx/>
          <a:latin typeface="+mn-lt"/>
          <a:ea typeface="Helvetica Neue Light" charset="0"/>
          <a:cs typeface="Helvetica Neue Light" charset="0"/>
        </a:defRPr>
      </a:lvl4pPr>
      <a:lvl5pPr marL="2057349" indent="-228594" algn="l" defTabSz="914377" rtl="0" eaLnBrk="1" latinLnBrk="0" hangingPunct="1">
        <a:lnSpc>
          <a:spcPct val="90000"/>
        </a:lnSpc>
        <a:spcBef>
          <a:spcPts val="500"/>
        </a:spcBef>
        <a:buFont typeface="Wingdings" charset="2"/>
        <a:buChar char="Ø"/>
        <a:defRPr sz="1800" b="0" i="0" kern="1200">
          <a:solidFill>
            <a:schemeClr val="tx1"/>
          </a:solidFill>
          <a:uFillTx/>
          <a:latin typeface="+mn-lt"/>
          <a:ea typeface="Helvetica Neue Light" charset="0"/>
          <a:cs typeface="Helvetica Neue Light"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9pPr>
    </p:bodyStyle>
    <p:otherStyle>
      <a:defPPr>
        <a:defRPr lang="en-US">
          <a:uFillTx/>
        </a:defRPr>
      </a:defPPr>
      <a:lvl1pPr marL="0" algn="l" defTabSz="914377" rtl="0" eaLnBrk="1" latinLnBrk="0" hangingPunct="1">
        <a:defRPr sz="1800" kern="1200">
          <a:solidFill>
            <a:schemeClr val="tx1"/>
          </a:solidFill>
          <a:uFillTx/>
          <a:latin typeface="+mn-lt"/>
          <a:ea typeface="+mn-ea"/>
          <a:cs typeface="+mn-cs"/>
        </a:defRPr>
      </a:lvl1pPr>
      <a:lvl2pPr marL="457189" algn="l" defTabSz="914377" rtl="0" eaLnBrk="1" latinLnBrk="0" hangingPunct="1">
        <a:defRPr sz="1800" kern="1200">
          <a:solidFill>
            <a:schemeClr val="tx1"/>
          </a:solidFill>
          <a:uFillTx/>
          <a:latin typeface="+mn-lt"/>
          <a:ea typeface="+mn-ea"/>
          <a:cs typeface="+mn-cs"/>
        </a:defRPr>
      </a:lvl2pPr>
      <a:lvl3pPr marL="914377" algn="l" defTabSz="914377" rtl="0" eaLnBrk="1" latinLnBrk="0" hangingPunct="1">
        <a:defRPr sz="1800" kern="1200">
          <a:solidFill>
            <a:schemeClr val="tx1"/>
          </a:solidFill>
          <a:uFillTx/>
          <a:latin typeface="+mn-lt"/>
          <a:ea typeface="+mn-ea"/>
          <a:cs typeface="+mn-cs"/>
        </a:defRPr>
      </a:lvl3pPr>
      <a:lvl4pPr marL="1371566" algn="l" defTabSz="914377" rtl="0" eaLnBrk="1" latinLnBrk="0" hangingPunct="1">
        <a:defRPr sz="1800" kern="1200">
          <a:solidFill>
            <a:schemeClr val="tx1"/>
          </a:solidFill>
          <a:uFillTx/>
          <a:latin typeface="+mn-lt"/>
          <a:ea typeface="+mn-ea"/>
          <a:cs typeface="+mn-cs"/>
        </a:defRPr>
      </a:lvl4pPr>
      <a:lvl5pPr marL="1828754" algn="l" defTabSz="914377" rtl="0" eaLnBrk="1" latinLnBrk="0" hangingPunct="1">
        <a:defRPr sz="1800" kern="1200">
          <a:solidFill>
            <a:schemeClr val="tx1"/>
          </a:solidFill>
          <a:uFillTx/>
          <a:latin typeface="+mn-lt"/>
          <a:ea typeface="+mn-ea"/>
          <a:cs typeface="+mn-cs"/>
        </a:defRPr>
      </a:lvl5pPr>
      <a:lvl6pPr marL="2285943" algn="l" defTabSz="914377" rtl="0" eaLnBrk="1" latinLnBrk="0" hangingPunct="1">
        <a:defRPr sz="1800" kern="1200">
          <a:solidFill>
            <a:schemeClr val="tx1"/>
          </a:solidFill>
          <a:uFillTx/>
          <a:latin typeface="+mn-lt"/>
          <a:ea typeface="+mn-ea"/>
          <a:cs typeface="+mn-cs"/>
        </a:defRPr>
      </a:lvl6pPr>
      <a:lvl7pPr marL="2743131" algn="l" defTabSz="914377" rtl="0" eaLnBrk="1" latinLnBrk="0" hangingPunct="1">
        <a:defRPr sz="1800" kern="1200">
          <a:solidFill>
            <a:schemeClr val="tx1"/>
          </a:solidFill>
          <a:uFillTx/>
          <a:latin typeface="+mn-lt"/>
          <a:ea typeface="+mn-ea"/>
          <a:cs typeface="+mn-cs"/>
        </a:defRPr>
      </a:lvl7pPr>
      <a:lvl8pPr marL="3200320" algn="l" defTabSz="914377" rtl="0" eaLnBrk="1" latinLnBrk="0" hangingPunct="1">
        <a:defRPr sz="1800" kern="1200">
          <a:solidFill>
            <a:schemeClr val="tx1"/>
          </a:solidFill>
          <a:uFillTx/>
          <a:latin typeface="+mn-lt"/>
          <a:ea typeface="+mn-ea"/>
          <a:cs typeface="+mn-cs"/>
        </a:defRPr>
      </a:lvl8pPr>
      <a:lvl9pPr marL="3657509" algn="l" defTabSz="914377"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0" y="274637"/>
            <a:ext cx="8940800" cy="901200"/>
          </a:xfrm>
          <a:prstGeom prst="rect">
            <a:avLst/>
          </a:prstGeom>
          <a:noFill/>
          <a:ln>
            <a:noFill/>
          </a:ln>
        </p:spPr>
        <p:txBody>
          <a:bodyPr lIns="91425" tIns="91425" rIns="91425" bIns="91425" anchor="b" anchorCtr="0"/>
          <a:lstStyle>
            <a:lvl1pPr lvl="0" algn="l" rtl="0">
              <a:spcBef>
                <a:spcPts val="0"/>
              </a:spcBef>
              <a:buClr>
                <a:srgbClr val="3B7EA1"/>
              </a:buClr>
              <a:buSzPct val="100000"/>
              <a:buFont typeface="Arial"/>
              <a:buNone/>
              <a:defRPr sz="3600" b="1" i="0" u="none" strike="noStrike" cap="none">
                <a:solidFill>
                  <a:srgbClr val="3B7EA1"/>
                </a:solidFill>
                <a:latin typeface="Arial"/>
                <a:ea typeface="Arial"/>
                <a:cs typeface="Arial"/>
                <a:sym typeface="Arial"/>
              </a:defRPr>
            </a:lvl1pPr>
            <a:lvl2pPr lvl="1"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2pPr>
            <a:lvl3pPr lvl="2"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3pPr>
            <a:lvl4pPr lvl="3"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4pPr>
            <a:lvl5pPr lvl="4"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5pPr>
            <a:lvl6pPr lvl="5"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6pPr>
            <a:lvl7pPr lvl="6"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7pPr>
            <a:lvl8pPr lvl="7"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8pPr>
            <a:lvl9pPr lvl="8" algn="l" rtl="0">
              <a:spcBef>
                <a:spcPts val="0"/>
              </a:spcBef>
              <a:buClr>
                <a:schemeClr val="dk2"/>
              </a:buClr>
              <a:buSzPct val="100000"/>
              <a:buFont typeface="Arial"/>
              <a:buNone/>
              <a:defRPr sz="3600" b="1" i="0" u="none" strike="noStrike" cap="none">
                <a:solidFill>
                  <a:schemeClr val="dk2"/>
                </a:solidFill>
                <a:latin typeface="Arial"/>
                <a:ea typeface="Arial"/>
                <a:cs typeface="Arial"/>
                <a:sym typeface="Arial"/>
              </a:defRPr>
            </a:lvl9pPr>
          </a:lstStyle>
          <a:p>
            <a:endParaRPr dirty="0"/>
          </a:p>
        </p:txBody>
      </p:sp>
      <p:sp>
        <p:nvSpPr>
          <p:cNvPr id="34" name="Shape 34"/>
          <p:cNvSpPr txBox="1">
            <a:spLocks noGrp="1"/>
          </p:cNvSpPr>
          <p:nvPr>
            <p:ph type="body" idx="1"/>
          </p:nvPr>
        </p:nvSpPr>
        <p:spPr>
          <a:xfrm>
            <a:off x="609600" y="1295400"/>
            <a:ext cx="10972800" cy="4830800"/>
          </a:xfrm>
          <a:prstGeom prst="rect">
            <a:avLst/>
          </a:prstGeom>
          <a:noFill/>
          <a:ln>
            <a:noFill/>
          </a:ln>
        </p:spPr>
        <p:txBody>
          <a:bodyPr lIns="91425" tIns="91425" rIns="91425" bIns="91425" anchor="t" anchorCtr="0"/>
          <a:lstStyle>
            <a:lvl1pPr lvl="0" algn="l" rtl="0">
              <a:spcBef>
                <a:spcPts val="480"/>
              </a:spcBef>
              <a:buClr>
                <a:srgbClr val="C4820E"/>
              </a:buClr>
              <a:buSzPct val="100000"/>
              <a:buFont typeface="Arial"/>
              <a:buChar char="●"/>
              <a:defRPr sz="2400" b="0" i="0" u="none" strike="noStrike" cap="none">
                <a:solidFill>
                  <a:schemeClr val="dk1"/>
                </a:solidFill>
                <a:latin typeface="Arial"/>
                <a:ea typeface="Arial"/>
                <a:cs typeface="Arial"/>
                <a:sym typeface="Arial"/>
              </a:defRPr>
            </a:lvl1pPr>
            <a:lvl2pPr lvl="1" algn="l" rtl="0">
              <a:spcBef>
                <a:spcPts val="480"/>
              </a:spcBef>
              <a:buClr>
                <a:srgbClr val="C4820E"/>
              </a:buClr>
              <a:buSzPct val="100000"/>
              <a:buFont typeface="Courier New"/>
              <a:buChar char="o"/>
              <a:defRPr sz="2400" b="0" i="0" u="none" strike="noStrike" cap="none">
                <a:solidFill>
                  <a:schemeClr val="dk1"/>
                </a:solidFill>
                <a:latin typeface="Arial"/>
                <a:ea typeface="Arial"/>
                <a:cs typeface="Arial"/>
                <a:sym typeface="Arial"/>
              </a:defRPr>
            </a:lvl2pPr>
            <a:lvl3pPr lvl="2" algn="l" rtl="0">
              <a:spcBef>
                <a:spcPts val="480"/>
              </a:spcBef>
              <a:buClr>
                <a:srgbClr val="C4820E"/>
              </a:buClr>
              <a:buSzPct val="100000"/>
              <a:buFont typeface="Wingdings"/>
              <a:buChar char="§"/>
              <a:defRPr sz="2400" b="0" i="0" u="none" strike="noStrike" cap="none">
                <a:solidFill>
                  <a:schemeClr val="dk1"/>
                </a:solidFill>
                <a:latin typeface="Arial"/>
                <a:ea typeface="Arial"/>
                <a:cs typeface="Arial"/>
                <a:sym typeface="Arial"/>
              </a:defRPr>
            </a:lvl3pPr>
            <a:lvl4pPr lvl="3" algn="l" rtl="0">
              <a:spcBef>
                <a:spcPts val="360"/>
              </a:spcBef>
              <a:buClr>
                <a:srgbClr val="C4820E"/>
              </a:buClr>
              <a:buSzPct val="100000"/>
              <a:buFont typeface="Arial"/>
              <a:buChar char="●"/>
              <a:defRPr sz="1800" b="0" i="0" u="none" strike="noStrike" cap="none">
                <a:solidFill>
                  <a:schemeClr val="dk1"/>
                </a:solidFill>
                <a:latin typeface="Arial"/>
                <a:ea typeface="Arial"/>
                <a:cs typeface="Arial"/>
                <a:sym typeface="Arial"/>
              </a:defRPr>
            </a:lvl4pPr>
            <a:lvl5pPr lvl="4" algn="l" rtl="0">
              <a:spcBef>
                <a:spcPts val="360"/>
              </a:spcBef>
              <a:buClr>
                <a:srgbClr val="C4820E"/>
              </a:buClr>
              <a:buSzPct val="100000"/>
              <a:buFont typeface="Courier New"/>
              <a:buChar char="o"/>
              <a:defRPr sz="1800" b="0" i="0" u="none" strike="noStrike" cap="none">
                <a:solidFill>
                  <a:schemeClr val="dk1"/>
                </a:solidFill>
                <a:latin typeface="Arial"/>
                <a:ea typeface="Arial"/>
                <a:cs typeface="Arial"/>
                <a:sym typeface="Arial"/>
              </a:defRPr>
            </a:lvl5pPr>
            <a:lvl6pPr lvl="5" algn="l" rtl="0">
              <a:spcBef>
                <a:spcPts val="360"/>
              </a:spcBef>
              <a:buClr>
                <a:srgbClr val="C4820E"/>
              </a:buClr>
              <a:buSzPct val="100000"/>
              <a:buFont typeface="Wingdings"/>
              <a:buChar char="§"/>
              <a:defRPr sz="1800" b="0" i="0" u="none" strike="noStrike" cap="none">
                <a:solidFill>
                  <a:schemeClr val="dk1"/>
                </a:solidFill>
                <a:latin typeface="Arial"/>
                <a:ea typeface="Arial"/>
                <a:cs typeface="Arial"/>
                <a:sym typeface="Arial"/>
              </a:defRPr>
            </a:lvl6pPr>
            <a:lvl7pPr lvl="6" algn="l" rtl="0">
              <a:spcBef>
                <a:spcPts val="360"/>
              </a:spcBef>
              <a:buClr>
                <a:srgbClr val="C4820E"/>
              </a:buClr>
              <a:buSzPct val="100000"/>
              <a:buFont typeface="Arial"/>
              <a:buChar char="●"/>
              <a:defRPr sz="1800" b="0" i="0" u="none" strike="noStrike" cap="none">
                <a:solidFill>
                  <a:schemeClr val="dk1"/>
                </a:solidFill>
                <a:latin typeface="Arial"/>
                <a:ea typeface="Arial"/>
                <a:cs typeface="Arial"/>
                <a:sym typeface="Arial"/>
              </a:defRPr>
            </a:lvl7pPr>
            <a:lvl8pPr lvl="7" algn="l" rtl="0">
              <a:spcBef>
                <a:spcPts val="360"/>
              </a:spcBef>
              <a:buClr>
                <a:srgbClr val="C4820E"/>
              </a:buClr>
              <a:buSzPct val="100000"/>
              <a:buFont typeface="Courier New"/>
              <a:buChar char="o"/>
              <a:defRPr sz="1800" b="0" i="0" u="none" strike="noStrike" cap="none">
                <a:solidFill>
                  <a:schemeClr val="dk1"/>
                </a:solidFill>
                <a:latin typeface="Arial"/>
                <a:ea typeface="Arial"/>
                <a:cs typeface="Arial"/>
                <a:sym typeface="Arial"/>
              </a:defRPr>
            </a:lvl8pPr>
            <a:lvl9pPr lvl="8" algn="l" rtl="0">
              <a:spcBef>
                <a:spcPts val="360"/>
              </a:spcBef>
              <a:buClr>
                <a:srgbClr val="C4820E"/>
              </a:buClr>
              <a:buSzPct val="100000"/>
              <a:buFont typeface="Wingdings"/>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02885572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96863" marR="0" lvl="0" indent="-284163" algn="l" rtl="0">
        <a:lnSpc>
          <a:spcPct val="100000"/>
        </a:lnSpc>
        <a:spcBef>
          <a:spcPts val="0"/>
        </a:spcBef>
        <a:spcAft>
          <a:spcPts val="0"/>
        </a:spcAft>
        <a:buNone/>
        <a:tabLst/>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gonzal@cs.berkele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8.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8" Type="http://schemas.openxmlformats.org/officeDocument/2006/relationships/image" Target="../media/image3.tiff"/><Relationship Id="rId13" Type="http://schemas.openxmlformats.org/officeDocument/2006/relationships/image" Target="../media/image14.tiff"/><Relationship Id="rId3" Type="http://schemas.openxmlformats.org/officeDocument/2006/relationships/image" Target="../media/image2.tiff"/><Relationship Id="rId7" Type="http://schemas.openxmlformats.org/officeDocument/2006/relationships/image" Target="../media/image8.tiff"/><Relationship Id="rId12"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tiff"/><Relationship Id="rId11" Type="http://schemas.openxmlformats.org/officeDocument/2006/relationships/image" Target="../media/image12.tiff"/><Relationship Id="rId5" Type="http://schemas.openxmlformats.org/officeDocument/2006/relationships/image" Target="../media/image5.tiff"/><Relationship Id="rId15" Type="http://schemas.openxmlformats.org/officeDocument/2006/relationships/image" Target="../media/image16.tiff"/><Relationship Id="rId10" Type="http://schemas.openxmlformats.org/officeDocument/2006/relationships/image" Target="../media/image11.tiff"/><Relationship Id="rId4" Type="http://schemas.openxmlformats.org/officeDocument/2006/relationships/image" Target="../media/image4.tiff"/><Relationship Id="rId9" Type="http://schemas.openxmlformats.org/officeDocument/2006/relationships/image" Target="../media/image7.tiff"/><Relationship Id="rId14"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3.tiff"/><Relationship Id="rId13" Type="http://schemas.openxmlformats.org/officeDocument/2006/relationships/image" Target="../media/image13.tiff"/><Relationship Id="rId3" Type="http://schemas.openxmlformats.org/officeDocument/2006/relationships/image" Target="../media/image21.tiff"/><Relationship Id="rId7" Type="http://schemas.openxmlformats.org/officeDocument/2006/relationships/image" Target="../media/image6.tiff"/><Relationship Id="rId12" Type="http://schemas.openxmlformats.org/officeDocument/2006/relationships/image" Target="../media/image12.tiff"/><Relationship Id="rId2" Type="http://schemas.openxmlformats.org/officeDocument/2006/relationships/notesSlide" Target="../notesSlides/notesSlide14.xml"/><Relationship Id="rId16"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11.tiff"/><Relationship Id="rId5" Type="http://schemas.openxmlformats.org/officeDocument/2006/relationships/image" Target="../media/image4.tiff"/><Relationship Id="rId15" Type="http://schemas.openxmlformats.org/officeDocument/2006/relationships/image" Target="../media/image15.tiff"/><Relationship Id="rId10" Type="http://schemas.openxmlformats.org/officeDocument/2006/relationships/image" Target="../media/image8.tiff"/><Relationship Id="rId4" Type="http://schemas.openxmlformats.org/officeDocument/2006/relationships/image" Target="../media/image2.tiff"/><Relationship Id="rId9" Type="http://schemas.openxmlformats.org/officeDocument/2006/relationships/image" Target="../media/image7.tiff"/><Relationship Id="rId14" Type="http://schemas.openxmlformats.org/officeDocument/2006/relationships/image" Target="../media/image14.tiff"/></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14.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2127" y="386493"/>
            <a:ext cx="10764822" cy="4076701"/>
          </a:xfrm>
        </p:spPr>
        <p:txBody>
          <a:bodyPr anchor="ctr">
            <a:normAutofit/>
          </a:bodyPr>
          <a:lstStyle/>
          <a:p>
            <a:pPr algn="l"/>
            <a:r>
              <a:rPr lang="en-US" b="1" dirty="0">
                <a:uFillTx/>
              </a:rPr>
              <a:t>Big Data Analytics &amp; Spark</a:t>
            </a:r>
            <a:endParaRPr lang="en-US" i="1" dirty="0">
              <a:uFillTx/>
            </a:endParaRPr>
          </a:p>
        </p:txBody>
      </p:sp>
      <p:sp>
        <p:nvSpPr>
          <p:cNvPr id="5" name="Subtitle 4"/>
          <p:cNvSpPr>
            <a:spLocks noGrp="1"/>
          </p:cNvSpPr>
          <p:nvPr>
            <p:ph type="subTitle" idx="1"/>
          </p:nvPr>
        </p:nvSpPr>
        <p:spPr>
          <a:xfrm>
            <a:off x="915264" y="4240481"/>
            <a:ext cx="8338783" cy="1021317"/>
          </a:xfrm>
        </p:spPr>
        <p:txBody>
          <a:bodyPr>
            <a:noAutofit/>
          </a:bodyPr>
          <a:lstStyle/>
          <a:p>
            <a:pPr algn="l">
              <a:lnSpc>
                <a:spcPct val="100000"/>
              </a:lnSpc>
              <a:spcBef>
                <a:spcPts val="0"/>
              </a:spcBef>
            </a:pPr>
            <a:r>
              <a:rPr lang="en-US" sz="1800" dirty="0">
                <a:uFillTx/>
              </a:rPr>
              <a:t>Slides by:</a:t>
            </a:r>
          </a:p>
          <a:p>
            <a:pPr algn="l">
              <a:lnSpc>
                <a:spcPct val="100000"/>
              </a:lnSpc>
              <a:spcBef>
                <a:spcPts val="0"/>
              </a:spcBef>
            </a:pPr>
            <a:r>
              <a:rPr lang="en-US" b="1" dirty="0">
                <a:uFillTx/>
              </a:rPr>
              <a:t>Joseph E. Gonzalez</a:t>
            </a:r>
          </a:p>
          <a:p>
            <a:pPr algn="l">
              <a:lnSpc>
                <a:spcPct val="100000"/>
              </a:lnSpc>
              <a:spcBef>
                <a:spcPts val="0"/>
              </a:spcBef>
            </a:pPr>
            <a:r>
              <a:rPr lang="en-US" sz="2000" dirty="0">
                <a:uFillTx/>
                <a:hlinkClick r:id="rId3"/>
              </a:rPr>
              <a:t>jegonzal@cs.berkeley.edu</a:t>
            </a:r>
          </a:p>
          <a:p>
            <a:pPr algn="l">
              <a:lnSpc>
                <a:spcPct val="100000"/>
              </a:lnSpc>
              <a:spcBef>
                <a:spcPts val="0"/>
              </a:spcBef>
            </a:pPr>
            <a:endParaRPr lang="en-US" sz="2000" dirty="0">
              <a:uFillTx/>
            </a:endParaRPr>
          </a:p>
        </p:txBody>
      </p:sp>
      <p:sp>
        <p:nvSpPr>
          <p:cNvPr id="14" name="Subtitle 4">
            <a:extLst>
              <a:ext uri="{FF2B5EF4-FFF2-40B4-BE49-F238E27FC236}">
                <a16:creationId xmlns:a16="http://schemas.microsoft.com/office/drawing/2014/main" id="{516BD6F3-75B0-E847-87AD-D8FBA6609474}"/>
              </a:ext>
            </a:extLst>
          </p:cNvPr>
          <p:cNvSpPr txBox="1">
            <a:spLocks/>
          </p:cNvSpPr>
          <p:nvPr/>
        </p:nvSpPr>
        <p:spPr>
          <a:xfrm>
            <a:off x="915264" y="5508614"/>
            <a:ext cx="8338783" cy="1021317"/>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2200"/>
              </a:spcBef>
              <a:buFont typeface="Wingdings" charset="2"/>
              <a:buNone/>
              <a:defRPr sz="2400" b="0" i="0" kern="1200">
                <a:solidFill>
                  <a:schemeClr val="tx1"/>
                </a:solidFill>
                <a:uFillTx/>
                <a:latin typeface="+mn-lt"/>
                <a:ea typeface="Helvetica Neue Light" charset="0"/>
                <a:cs typeface="Helvetica Neue Light" charset="0"/>
              </a:defRPr>
            </a:lvl1pPr>
            <a:lvl2pPr marL="457189" indent="0" algn="ctr" defTabSz="914377" rtl="0" eaLnBrk="1" latinLnBrk="0" hangingPunct="1">
              <a:lnSpc>
                <a:spcPct val="90000"/>
              </a:lnSpc>
              <a:spcBef>
                <a:spcPts val="500"/>
              </a:spcBef>
              <a:buFont typeface="Wingdings" charset="2"/>
              <a:buNone/>
              <a:defRPr sz="2000" b="0" i="0" kern="1200">
                <a:solidFill>
                  <a:schemeClr val="tx1"/>
                </a:solidFill>
                <a:uFillTx/>
                <a:latin typeface="+mn-lt"/>
                <a:ea typeface="Helvetica Neue Light" charset="0"/>
                <a:cs typeface="Helvetica Neue Light" charset="0"/>
              </a:defRPr>
            </a:lvl2pPr>
            <a:lvl3pPr marL="914377" indent="0" algn="ctr" defTabSz="914377" rtl="0" eaLnBrk="1" latinLnBrk="0" hangingPunct="1">
              <a:lnSpc>
                <a:spcPct val="90000"/>
              </a:lnSpc>
              <a:spcBef>
                <a:spcPts val="500"/>
              </a:spcBef>
              <a:buFont typeface="Wingdings" charset="2"/>
              <a:buNone/>
              <a:defRPr sz="1800" b="0" i="0" kern="1200">
                <a:solidFill>
                  <a:schemeClr val="tx1"/>
                </a:solidFill>
                <a:uFillTx/>
                <a:latin typeface="+mn-lt"/>
                <a:ea typeface="Helvetica Neue Light" charset="0"/>
                <a:cs typeface="Helvetica Neue Light" charset="0"/>
              </a:defRPr>
            </a:lvl3pPr>
            <a:lvl4pPr marL="1371566" indent="0" algn="ctr" defTabSz="914377" rtl="0" eaLnBrk="1" latinLnBrk="0" hangingPunct="1">
              <a:lnSpc>
                <a:spcPct val="90000"/>
              </a:lnSpc>
              <a:spcBef>
                <a:spcPts val="500"/>
              </a:spcBef>
              <a:buFont typeface="Wingdings" charset="2"/>
              <a:buNone/>
              <a:defRPr sz="1600" b="0" i="0" kern="1200">
                <a:solidFill>
                  <a:schemeClr val="tx1"/>
                </a:solidFill>
                <a:uFillTx/>
                <a:latin typeface="+mn-lt"/>
                <a:ea typeface="Helvetica Neue Light" charset="0"/>
                <a:cs typeface="Helvetica Neue Light" charset="0"/>
              </a:defRPr>
            </a:lvl4pPr>
            <a:lvl5pPr marL="1828754" indent="0" algn="ctr" defTabSz="914377" rtl="0" eaLnBrk="1" latinLnBrk="0" hangingPunct="1">
              <a:lnSpc>
                <a:spcPct val="90000"/>
              </a:lnSpc>
              <a:spcBef>
                <a:spcPts val="500"/>
              </a:spcBef>
              <a:buFont typeface="Wingdings" charset="2"/>
              <a:buNone/>
              <a:defRPr sz="1600" b="0" i="0" kern="1200">
                <a:solidFill>
                  <a:schemeClr val="tx1"/>
                </a:solidFill>
                <a:uFillTx/>
                <a:latin typeface="+mn-lt"/>
                <a:ea typeface="Helvetica Neue Light" charset="0"/>
                <a:cs typeface="Helvetica Neue Light" charset="0"/>
              </a:defRPr>
            </a:lvl5pPr>
            <a:lvl6pPr marL="2285943" indent="0" algn="ctr" defTabSz="914377" rtl="0" eaLnBrk="1" latinLnBrk="0" hangingPunct="1">
              <a:lnSpc>
                <a:spcPct val="90000"/>
              </a:lnSpc>
              <a:spcBef>
                <a:spcPts val="500"/>
              </a:spcBef>
              <a:buFont typeface="Arial"/>
              <a:buNone/>
              <a:defRPr sz="1600" kern="1200">
                <a:solidFill>
                  <a:schemeClr val="tx1"/>
                </a:solidFill>
                <a:uFillTx/>
                <a:latin typeface="+mn-lt"/>
                <a:ea typeface="+mn-ea"/>
                <a:cs typeface="+mn-cs"/>
              </a:defRPr>
            </a:lvl6pPr>
            <a:lvl7pPr marL="2743131" indent="0" algn="ctr" defTabSz="914377" rtl="0" eaLnBrk="1" latinLnBrk="0" hangingPunct="1">
              <a:lnSpc>
                <a:spcPct val="90000"/>
              </a:lnSpc>
              <a:spcBef>
                <a:spcPts val="500"/>
              </a:spcBef>
              <a:buFont typeface="Arial"/>
              <a:buNone/>
              <a:defRPr sz="1600" kern="1200">
                <a:solidFill>
                  <a:schemeClr val="tx1"/>
                </a:solidFill>
                <a:uFillTx/>
                <a:latin typeface="+mn-lt"/>
                <a:ea typeface="+mn-ea"/>
                <a:cs typeface="+mn-cs"/>
              </a:defRPr>
            </a:lvl7pPr>
            <a:lvl8pPr marL="3200320" indent="0" algn="ctr" defTabSz="914377" rtl="0" eaLnBrk="1" latinLnBrk="0" hangingPunct="1">
              <a:lnSpc>
                <a:spcPct val="90000"/>
              </a:lnSpc>
              <a:spcBef>
                <a:spcPts val="500"/>
              </a:spcBef>
              <a:buFont typeface="Arial"/>
              <a:buNone/>
              <a:defRPr sz="1600" kern="1200">
                <a:solidFill>
                  <a:schemeClr val="tx1"/>
                </a:solidFill>
                <a:uFillTx/>
                <a:latin typeface="+mn-lt"/>
                <a:ea typeface="+mn-ea"/>
                <a:cs typeface="+mn-cs"/>
              </a:defRPr>
            </a:lvl8pPr>
            <a:lvl9pPr marL="3657509" indent="0" algn="ctr" defTabSz="914377" rtl="0" eaLnBrk="1" latinLnBrk="0" hangingPunct="1">
              <a:lnSpc>
                <a:spcPct val="90000"/>
              </a:lnSpc>
              <a:spcBef>
                <a:spcPts val="500"/>
              </a:spcBef>
              <a:buFont typeface="Arial"/>
              <a:buNone/>
              <a:defRPr sz="1600" kern="1200">
                <a:solidFill>
                  <a:schemeClr val="tx1"/>
                </a:solidFill>
                <a:uFillTx/>
                <a:latin typeface="+mn-lt"/>
                <a:ea typeface="+mn-ea"/>
                <a:cs typeface="+mn-cs"/>
              </a:defRPr>
            </a:lvl9pPr>
          </a:lstStyle>
          <a:p>
            <a:pPr algn="l">
              <a:lnSpc>
                <a:spcPct val="100000"/>
              </a:lnSpc>
              <a:spcBef>
                <a:spcPts val="0"/>
              </a:spcBef>
            </a:pPr>
            <a:r>
              <a:rPr lang="en-US" sz="1800" dirty="0"/>
              <a:t>With revisions by:</a:t>
            </a:r>
          </a:p>
          <a:p>
            <a:pPr algn="l">
              <a:lnSpc>
                <a:spcPct val="100000"/>
              </a:lnSpc>
              <a:spcBef>
                <a:spcPts val="0"/>
              </a:spcBef>
            </a:pPr>
            <a:r>
              <a:rPr lang="en-US" b="1" dirty="0"/>
              <a:t>Josh Hug  &amp; John </a:t>
            </a:r>
            <a:r>
              <a:rPr lang="en-US" b="1" dirty="0" err="1"/>
              <a:t>DeNero</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92824"/>
            <a:ext cx="9308826" cy="1325563"/>
          </a:xfrm>
        </p:spPr>
        <p:txBody>
          <a:bodyPr/>
          <a:lstStyle/>
          <a:p>
            <a:r>
              <a:rPr lang="en-US" dirty="0"/>
              <a:t>Multidimensional Data Model</a:t>
            </a:r>
            <a:endParaRPr lang="en-US" i="1" dirty="0"/>
          </a:p>
        </p:txBody>
      </p:sp>
      <p:graphicFrame>
        <p:nvGraphicFramePr>
          <p:cNvPr id="85" name="Table 84"/>
          <p:cNvGraphicFramePr>
            <a:graphicFrameLocks noGrp="1"/>
          </p:cNvGraphicFramePr>
          <p:nvPr>
            <p:extLst>
              <p:ext uri="{D42A27DB-BD31-4B8C-83A1-F6EECF244321}">
                <p14:modId xmlns:p14="http://schemas.microsoft.com/office/powerpoint/2010/main" val="303780534"/>
              </p:ext>
            </p:extLst>
          </p:nvPr>
        </p:nvGraphicFramePr>
        <p:xfrm>
          <a:off x="403412" y="1667933"/>
          <a:ext cx="3106969" cy="7045960"/>
        </p:xfrm>
        <a:graphic>
          <a:graphicData uri="http://schemas.openxmlformats.org/drawingml/2006/table">
            <a:tbl>
              <a:tblPr firstRow="1" bandRow="1">
                <a:tableStyleId>{5C22544A-7EE6-4342-B048-85BDC9FD1C3A}</a:tableStyleId>
              </a:tblPr>
              <a:tblGrid>
                <a:gridCol w="638944">
                  <a:extLst>
                    <a:ext uri="{9D8B030D-6E8A-4147-A177-3AD203B41FA5}">
                      <a16:colId xmlns:a16="http://schemas.microsoft.com/office/drawing/2014/main" val="20000"/>
                    </a:ext>
                  </a:extLst>
                </a:gridCol>
                <a:gridCol w="937850">
                  <a:extLst>
                    <a:ext uri="{9D8B030D-6E8A-4147-A177-3AD203B41FA5}">
                      <a16:colId xmlns:a16="http://schemas.microsoft.com/office/drawing/2014/main" val="20001"/>
                    </a:ext>
                  </a:extLst>
                </a:gridCol>
                <a:gridCol w="773315">
                  <a:extLst>
                    <a:ext uri="{9D8B030D-6E8A-4147-A177-3AD203B41FA5}">
                      <a16:colId xmlns:a16="http://schemas.microsoft.com/office/drawing/2014/main" val="20002"/>
                    </a:ext>
                  </a:extLst>
                </a:gridCol>
                <a:gridCol w="756860">
                  <a:extLst>
                    <a:ext uri="{9D8B030D-6E8A-4147-A177-3AD203B41FA5}">
                      <a16:colId xmlns:a16="http://schemas.microsoft.com/office/drawing/2014/main" val="20003"/>
                    </a:ext>
                  </a:extLst>
                </a:gridCol>
              </a:tblGrid>
              <a:tr h="370840">
                <a:tc>
                  <a:txBody>
                    <a:bodyPr/>
                    <a:lstStyle/>
                    <a:p>
                      <a:r>
                        <a:rPr lang="en-US" sz="1600" dirty="0" err="1"/>
                        <a:t>pid</a:t>
                      </a:r>
                      <a:endParaRPr lang="en-US" sz="1600" dirty="0"/>
                    </a:p>
                  </a:txBody>
                  <a:tcPr/>
                </a:tc>
                <a:tc>
                  <a:txBody>
                    <a:bodyPr/>
                    <a:lstStyle/>
                    <a:p>
                      <a:r>
                        <a:rPr lang="en-US" sz="1600" dirty="0" err="1"/>
                        <a:t>timeid</a:t>
                      </a:r>
                      <a:endParaRPr lang="en-US" sz="1600" dirty="0"/>
                    </a:p>
                  </a:txBody>
                  <a:tcPr/>
                </a:tc>
                <a:tc>
                  <a:txBody>
                    <a:bodyPr/>
                    <a:lstStyle/>
                    <a:p>
                      <a:r>
                        <a:rPr lang="en-US" sz="1600" dirty="0" err="1"/>
                        <a:t>locid</a:t>
                      </a:r>
                      <a:endParaRPr lang="en-US" sz="1600" dirty="0"/>
                    </a:p>
                  </a:txBody>
                  <a:tcPr/>
                </a:tc>
                <a:tc>
                  <a:txBody>
                    <a:bodyPr/>
                    <a:lstStyle/>
                    <a:p>
                      <a:r>
                        <a:rPr lang="en-US" sz="1600" dirty="0"/>
                        <a:t>sales</a:t>
                      </a:r>
                    </a:p>
                  </a:txBody>
                  <a:tcPr/>
                </a:tc>
                <a:extLst>
                  <a:ext uri="{0D108BD9-81ED-4DB2-BD59-A6C34878D82A}">
                    <a16:rowId xmlns:a16="http://schemas.microsoft.com/office/drawing/2014/main" val="10000"/>
                  </a:ext>
                </a:extLst>
              </a:tr>
              <a:tr h="370840">
                <a:tc>
                  <a:txBody>
                    <a:bodyPr/>
                    <a:lstStyle/>
                    <a:p>
                      <a:r>
                        <a:rPr lang="en-US" sz="1600" dirty="0"/>
                        <a:t>11</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25</a:t>
                      </a:r>
                    </a:p>
                  </a:txBody>
                  <a:tcPr/>
                </a:tc>
                <a:extLst>
                  <a:ext uri="{0D108BD9-81ED-4DB2-BD59-A6C34878D82A}">
                    <a16:rowId xmlns:a16="http://schemas.microsoft.com/office/drawing/2014/main" val="10001"/>
                  </a:ext>
                </a:extLst>
              </a:tr>
              <a:tr h="370840">
                <a:tc>
                  <a:txBody>
                    <a:bodyPr/>
                    <a:lstStyle/>
                    <a:p>
                      <a:r>
                        <a:rPr lang="en-US" sz="1600" dirty="0"/>
                        <a:t>11</a:t>
                      </a:r>
                    </a:p>
                  </a:txBody>
                  <a:tcPr/>
                </a:tc>
                <a:tc>
                  <a:txBody>
                    <a:bodyPr/>
                    <a:lstStyle/>
                    <a:p>
                      <a:r>
                        <a:rPr lang="en-US" sz="1600" dirty="0"/>
                        <a:t>2</a:t>
                      </a:r>
                    </a:p>
                  </a:txBody>
                  <a:tcPr/>
                </a:tc>
                <a:tc>
                  <a:txBody>
                    <a:bodyPr/>
                    <a:lstStyle/>
                    <a:p>
                      <a:r>
                        <a:rPr lang="en-US" sz="1600" dirty="0"/>
                        <a:t>1</a:t>
                      </a:r>
                    </a:p>
                  </a:txBody>
                  <a:tcPr/>
                </a:tc>
                <a:tc>
                  <a:txBody>
                    <a:bodyPr/>
                    <a:lstStyle/>
                    <a:p>
                      <a:r>
                        <a:rPr lang="en-US" sz="1600" dirty="0"/>
                        <a:t>8</a:t>
                      </a:r>
                    </a:p>
                  </a:txBody>
                  <a:tcPr/>
                </a:tc>
                <a:extLst>
                  <a:ext uri="{0D108BD9-81ED-4DB2-BD59-A6C34878D82A}">
                    <a16:rowId xmlns:a16="http://schemas.microsoft.com/office/drawing/2014/main" val="10002"/>
                  </a:ext>
                </a:extLst>
              </a:tr>
              <a:tr h="370840">
                <a:tc>
                  <a:txBody>
                    <a:bodyPr/>
                    <a:lstStyle/>
                    <a:p>
                      <a:r>
                        <a:rPr lang="en-US" sz="1600" dirty="0"/>
                        <a:t>11</a:t>
                      </a:r>
                    </a:p>
                  </a:txBody>
                  <a:tcPr/>
                </a:tc>
                <a:tc>
                  <a:txBody>
                    <a:bodyPr/>
                    <a:lstStyle/>
                    <a:p>
                      <a:r>
                        <a:rPr lang="en-US" sz="1600" dirty="0"/>
                        <a:t>3</a:t>
                      </a:r>
                    </a:p>
                  </a:txBody>
                  <a:tcPr/>
                </a:tc>
                <a:tc>
                  <a:txBody>
                    <a:bodyPr/>
                    <a:lstStyle/>
                    <a:p>
                      <a:r>
                        <a:rPr lang="en-US" sz="1600" dirty="0"/>
                        <a:t>1</a:t>
                      </a:r>
                    </a:p>
                  </a:txBody>
                  <a:tcPr/>
                </a:tc>
                <a:tc>
                  <a:txBody>
                    <a:bodyPr/>
                    <a:lstStyle/>
                    <a:p>
                      <a:r>
                        <a:rPr lang="en-US" sz="1600" dirty="0"/>
                        <a:t>15</a:t>
                      </a:r>
                    </a:p>
                  </a:txBody>
                  <a:tcPr/>
                </a:tc>
                <a:extLst>
                  <a:ext uri="{0D108BD9-81ED-4DB2-BD59-A6C34878D82A}">
                    <a16:rowId xmlns:a16="http://schemas.microsoft.com/office/drawing/2014/main" val="10003"/>
                  </a:ext>
                </a:extLst>
              </a:tr>
              <a:tr h="370840">
                <a:tc>
                  <a:txBody>
                    <a:bodyPr/>
                    <a:lstStyle/>
                    <a:p>
                      <a:r>
                        <a:rPr lang="en-US" sz="1600" dirty="0"/>
                        <a:t>12</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30</a:t>
                      </a:r>
                    </a:p>
                  </a:txBody>
                  <a:tcPr/>
                </a:tc>
                <a:extLst>
                  <a:ext uri="{0D108BD9-81ED-4DB2-BD59-A6C34878D82A}">
                    <a16:rowId xmlns:a16="http://schemas.microsoft.com/office/drawing/2014/main" val="10004"/>
                  </a:ext>
                </a:extLst>
              </a:tr>
              <a:tr h="370840">
                <a:tc>
                  <a:txBody>
                    <a:bodyPr/>
                    <a:lstStyle/>
                    <a:p>
                      <a:r>
                        <a:rPr lang="en-US" sz="1600" dirty="0"/>
                        <a:t>12</a:t>
                      </a:r>
                    </a:p>
                  </a:txBody>
                  <a:tcPr/>
                </a:tc>
                <a:tc>
                  <a:txBody>
                    <a:bodyPr/>
                    <a:lstStyle/>
                    <a:p>
                      <a:r>
                        <a:rPr lang="en-US" sz="1600" dirty="0"/>
                        <a:t>2</a:t>
                      </a:r>
                    </a:p>
                  </a:txBody>
                  <a:tcPr/>
                </a:tc>
                <a:tc>
                  <a:txBody>
                    <a:bodyPr/>
                    <a:lstStyle/>
                    <a:p>
                      <a:r>
                        <a:rPr lang="en-US" sz="1600" dirty="0"/>
                        <a:t>1</a:t>
                      </a:r>
                    </a:p>
                  </a:txBody>
                  <a:tcPr/>
                </a:tc>
                <a:tc>
                  <a:txBody>
                    <a:bodyPr/>
                    <a:lstStyle/>
                    <a:p>
                      <a:r>
                        <a:rPr lang="en-US" sz="1600" dirty="0"/>
                        <a:t>20</a:t>
                      </a:r>
                    </a:p>
                  </a:txBody>
                  <a:tcPr/>
                </a:tc>
                <a:extLst>
                  <a:ext uri="{0D108BD9-81ED-4DB2-BD59-A6C34878D82A}">
                    <a16:rowId xmlns:a16="http://schemas.microsoft.com/office/drawing/2014/main" val="10005"/>
                  </a:ext>
                </a:extLst>
              </a:tr>
              <a:tr h="370840">
                <a:tc>
                  <a:txBody>
                    <a:bodyPr/>
                    <a:lstStyle/>
                    <a:p>
                      <a:r>
                        <a:rPr lang="en-US" sz="1600" dirty="0"/>
                        <a:t>12</a:t>
                      </a:r>
                    </a:p>
                  </a:txBody>
                  <a:tcPr/>
                </a:tc>
                <a:tc>
                  <a:txBody>
                    <a:bodyPr/>
                    <a:lstStyle/>
                    <a:p>
                      <a:r>
                        <a:rPr lang="en-US" sz="1600" dirty="0"/>
                        <a:t>3</a:t>
                      </a:r>
                    </a:p>
                  </a:txBody>
                  <a:tcPr/>
                </a:tc>
                <a:tc>
                  <a:txBody>
                    <a:bodyPr/>
                    <a:lstStyle/>
                    <a:p>
                      <a:r>
                        <a:rPr lang="en-US" sz="1600" dirty="0"/>
                        <a:t>1</a:t>
                      </a:r>
                    </a:p>
                  </a:txBody>
                  <a:tcPr/>
                </a:tc>
                <a:tc>
                  <a:txBody>
                    <a:bodyPr/>
                    <a:lstStyle/>
                    <a:p>
                      <a:r>
                        <a:rPr lang="en-US" sz="1600" dirty="0"/>
                        <a:t>50</a:t>
                      </a:r>
                    </a:p>
                  </a:txBody>
                  <a:tcPr/>
                </a:tc>
                <a:extLst>
                  <a:ext uri="{0D108BD9-81ED-4DB2-BD59-A6C34878D82A}">
                    <a16:rowId xmlns:a16="http://schemas.microsoft.com/office/drawing/2014/main" val="10006"/>
                  </a:ext>
                </a:extLst>
              </a:tr>
              <a:tr h="370840">
                <a:tc>
                  <a:txBody>
                    <a:bodyPr/>
                    <a:lstStyle/>
                    <a:p>
                      <a:r>
                        <a:rPr lang="en-US" sz="1600" dirty="0"/>
                        <a:t>12</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8</a:t>
                      </a:r>
                    </a:p>
                  </a:txBody>
                  <a:tcPr/>
                </a:tc>
                <a:extLst>
                  <a:ext uri="{0D108BD9-81ED-4DB2-BD59-A6C34878D82A}">
                    <a16:rowId xmlns:a16="http://schemas.microsoft.com/office/drawing/2014/main" val="10007"/>
                  </a:ext>
                </a:extLst>
              </a:tr>
              <a:tr h="370840">
                <a:tc>
                  <a:txBody>
                    <a:bodyPr/>
                    <a:lstStyle/>
                    <a:p>
                      <a:r>
                        <a:rPr lang="en-US" sz="1600" dirty="0"/>
                        <a:t>13</a:t>
                      </a:r>
                    </a:p>
                  </a:txBody>
                  <a:tcPr/>
                </a:tc>
                <a:tc>
                  <a:txBody>
                    <a:bodyPr/>
                    <a:lstStyle/>
                    <a:p>
                      <a:r>
                        <a:rPr lang="en-US" sz="1600" dirty="0"/>
                        <a:t>2</a:t>
                      </a:r>
                    </a:p>
                  </a:txBody>
                  <a:tcPr/>
                </a:tc>
                <a:tc>
                  <a:txBody>
                    <a:bodyPr/>
                    <a:lstStyle/>
                    <a:p>
                      <a:r>
                        <a:rPr lang="en-US" sz="1600" dirty="0"/>
                        <a:t>1</a:t>
                      </a:r>
                    </a:p>
                  </a:txBody>
                  <a:tcPr/>
                </a:tc>
                <a:tc>
                  <a:txBody>
                    <a:bodyPr/>
                    <a:lstStyle/>
                    <a:p>
                      <a:r>
                        <a:rPr lang="en-US" sz="1600" dirty="0"/>
                        <a:t>10</a:t>
                      </a:r>
                    </a:p>
                  </a:txBody>
                  <a:tcPr/>
                </a:tc>
                <a:extLst>
                  <a:ext uri="{0D108BD9-81ED-4DB2-BD59-A6C34878D82A}">
                    <a16:rowId xmlns:a16="http://schemas.microsoft.com/office/drawing/2014/main" val="10008"/>
                  </a:ext>
                </a:extLst>
              </a:tr>
              <a:tr h="370840">
                <a:tc>
                  <a:txBody>
                    <a:bodyPr/>
                    <a:lstStyle/>
                    <a:p>
                      <a:r>
                        <a:rPr lang="en-US" sz="1600" dirty="0"/>
                        <a:t>13</a:t>
                      </a:r>
                    </a:p>
                  </a:txBody>
                  <a:tcPr/>
                </a:tc>
                <a:tc>
                  <a:txBody>
                    <a:bodyPr/>
                    <a:lstStyle/>
                    <a:p>
                      <a:r>
                        <a:rPr lang="en-US" sz="1600" dirty="0"/>
                        <a:t>3</a:t>
                      </a:r>
                    </a:p>
                  </a:txBody>
                  <a:tcPr/>
                </a:tc>
                <a:tc>
                  <a:txBody>
                    <a:bodyPr/>
                    <a:lstStyle/>
                    <a:p>
                      <a:r>
                        <a:rPr lang="en-US" sz="1600" dirty="0"/>
                        <a:t>1</a:t>
                      </a:r>
                    </a:p>
                  </a:txBody>
                  <a:tcPr/>
                </a:tc>
                <a:tc>
                  <a:txBody>
                    <a:bodyPr/>
                    <a:lstStyle/>
                    <a:p>
                      <a:r>
                        <a:rPr lang="en-US" sz="1600" dirty="0"/>
                        <a:t>10</a:t>
                      </a:r>
                    </a:p>
                  </a:txBody>
                  <a:tcPr/>
                </a:tc>
                <a:extLst>
                  <a:ext uri="{0D108BD9-81ED-4DB2-BD59-A6C34878D82A}">
                    <a16:rowId xmlns:a16="http://schemas.microsoft.com/office/drawing/2014/main" val="10009"/>
                  </a:ext>
                </a:extLst>
              </a:tr>
              <a:tr h="370840">
                <a:tc>
                  <a:txBody>
                    <a:bodyPr/>
                    <a:lstStyle/>
                    <a:p>
                      <a:r>
                        <a:rPr lang="en-US" sz="1600" dirty="0"/>
                        <a:t>11</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35</a:t>
                      </a:r>
                    </a:p>
                  </a:txBody>
                  <a:tcPr/>
                </a:tc>
                <a:extLst>
                  <a:ext uri="{0D108BD9-81ED-4DB2-BD59-A6C34878D82A}">
                    <a16:rowId xmlns:a16="http://schemas.microsoft.com/office/drawing/2014/main" val="10010"/>
                  </a:ext>
                </a:extLst>
              </a:tr>
              <a:tr h="370840">
                <a:tc>
                  <a:txBody>
                    <a:bodyPr/>
                    <a:lstStyle/>
                    <a:p>
                      <a:r>
                        <a:rPr lang="en-US" sz="1600" dirty="0"/>
                        <a:t>11</a:t>
                      </a:r>
                    </a:p>
                  </a:txBody>
                  <a:tcPr/>
                </a:tc>
                <a:tc>
                  <a:txBody>
                    <a:bodyPr/>
                    <a:lstStyle/>
                    <a:p>
                      <a:r>
                        <a:rPr lang="en-US" sz="1600" dirty="0"/>
                        <a:t>2</a:t>
                      </a:r>
                    </a:p>
                  </a:txBody>
                  <a:tcPr/>
                </a:tc>
                <a:tc>
                  <a:txBody>
                    <a:bodyPr/>
                    <a:lstStyle/>
                    <a:p>
                      <a:r>
                        <a:rPr lang="en-US" sz="1600" dirty="0"/>
                        <a:t>2</a:t>
                      </a:r>
                    </a:p>
                  </a:txBody>
                  <a:tcPr/>
                </a:tc>
                <a:tc>
                  <a:txBody>
                    <a:bodyPr/>
                    <a:lstStyle/>
                    <a:p>
                      <a:r>
                        <a:rPr lang="en-US" sz="1600" dirty="0"/>
                        <a:t>22</a:t>
                      </a:r>
                    </a:p>
                  </a:txBody>
                  <a:tcPr/>
                </a:tc>
                <a:extLst>
                  <a:ext uri="{0D108BD9-81ED-4DB2-BD59-A6C34878D82A}">
                    <a16:rowId xmlns:a16="http://schemas.microsoft.com/office/drawing/2014/main" val="10011"/>
                  </a:ext>
                </a:extLst>
              </a:tr>
              <a:tr h="370840">
                <a:tc>
                  <a:txBody>
                    <a:bodyPr/>
                    <a:lstStyle/>
                    <a:p>
                      <a:r>
                        <a:rPr lang="en-US" sz="1600" dirty="0"/>
                        <a:t>11</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10</a:t>
                      </a:r>
                    </a:p>
                  </a:txBody>
                  <a:tcPr/>
                </a:tc>
                <a:extLst>
                  <a:ext uri="{0D108BD9-81ED-4DB2-BD59-A6C34878D82A}">
                    <a16:rowId xmlns:a16="http://schemas.microsoft.com/office/drawing/2014/main" val="10012"/>
                  </a:ext>
                </a:extLst>
              </a:tr>
              <a:tr h="370840">
                <a:tc>
                  <a:txBody>
                    <a:bodyPr/>
                    <a:lstStyle/>
                    <a:p>
                      <a:r>
                        <a:rPr lang="en-US" sz="1600" dirty="0"/>
                        <a:t>12</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26</a:t>
                      </a:r>
                    </a:p>
                  </a:txBody>
                  <a:tcPr/>
                </a:tc>
                <a:extLst>
                  <a:ext uri="{0D108BD9-81ED-4DB2-BD59-A6C34878D82A}">
                    <a16:rowId xmlns:a16="http://schemas.microsoft.com/office/drawing/2014/main" val="10013"/>
                  </a:ext>
                </a:extLst>
              </a:tr>
              <a:tr h="370840">
                <a:tc>
                  <a:txBody>
                    <a:bodyPr/>
                    <a:lstStyle/>
                    <a:p>
                      <a:r>
                        <a:rPr lang="en-US" sz="1600" dirty="0"/>
                        <a:t>12</a:t>
                      </a:r>
                    </a:p>
                  </a:txBody>
                  <a:tcPr/>
                </a:tc>
                <a:tc>
                  <a:txBody>
                    <a:bodyPr/>
                    <a:lstStyle/>
                    <a:p>
                      <a:r>
                        <a:rPr lang="en-US" sz="1600" dirty="0"/>
                        <a:t>2</a:t>
                      </a:r>
                    </a:p>
                  </a:txBody>
                  <a:tcPr/>
                </a:tc>
                <a:tc>
                  <a:txBody>
                    <a:bodyPr/>
                    <a:lstStyle/>
                    <a:p>
                      <a:r>
                        <a:rPr lang="en-US" sz="1600" dirty="0"/>
                        <a:t>2</a:t>
                      </a:r>
                    </a:p>
                  </a:txBody>
                  <a:tcPr/>
                </a:tc>
                <a:tc>
                  <a:txBody>
                    <a:bodyPr/>
                    <a:lstStyle/>
                    <a:p>
                      <a:r>
                        <a:rPr lang="en-US" sz="1600" dirty="0"/>
                        <a:t>45</a:t>
                      </a:r>
                    </a:p>
                  </a:txBody>
                  <a:tcPr/>
                </a:tc>
                <a:extLst>
                  <a:ext uri="{0D108BD9-81ED-4DB2-BD59-A6C34878D82A}">
                    <a16:rowId xmlns:a16="http://schemas.microsoft.com/office/drawing/2014/main" val="10014"/>
                  </a:ext>
                </a:extLst>
              </a:tr>
              <a:tr h="370840">
                <a:tc>
                  <a:txBody>
                    <a:bodyPr/>
                    <a:lstStyle/>
                    <a:p>
                      <a:r>
                        <a:rPr lang="en-US" sz="1600" dirty="0"/>
                        <a:t>12</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20</a:t>
                      </a:r>
                    </a:p>
                  </a:txBody>
                  <a:tcPr/>
                </a:tc>
                <a:extLst>
                  <a:ext uri="{0D108BD9-81ED-4DB2-BD59-A6C34878D82A}">
                    <a16:rowId xmlns:a16="http://schemas.microsoft.com/office/drawing/2014/main" val="10015"/>
                  </a:ext>
                </a:extLst>
              </a:tr>
              <a:tr h="370840">
                <a:tc>
                  <a:txBody>
                    <a:bodyPr/>
                    <a:lstStyle/>
                    <a:p>
                      <a:r>
                        <a:rPr lang="en-US" sz="1600" dirty="0"/>
                        <a:t>13</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20</a:t>
                      </a:r>
                    </a:p>
                  </a:txBody>
                  <a:tcPr/>
                </a:tc>
                <a:extLst>
                  <a:ext uri="{0D108BD9-81ED-4DB2-BD59-A6C34878D82A}">
                    <a16:rowId xmlns:a16="http://schemas.microsoft.com/office/drawing/2014/main" val="10016"/>
                  </a:ext>
                </a:extLst>
              </a:tr>
              <a:tr h="370840">
                <a:tc>
                  <a:txBody>
                    <a:bodyPr/>
                    <a:lstStyle/>
                    <a:p>
                      <a:r>
                        <a:rPr lang="en-US" sz="1600" dirty="0"/>
                        <a:t>13</a:t>
                      </a:r>
                    </a:p>
                  </a:txBody>
                  <a:tcPr/>
                </a:tc>
                <a:tc>
                  <a:txBody>
                    <a:bodyPr/>
                    <a:lstStyle/>
                    <a:p>
                      <a:r>
                        <a:rPr lang="en-US" sz="1600" dirty="0"/>
                        <a:t>2</a:t>
                      </a:r>
                    </a:p>
                  </a:txBody>
                  <a:tcPr/>
                </a:tc>
                <a:tc>
                  <a:txBody>
                    <a:bodyPr/>
                    <a:lstStyle/>
                    <a:p>
                      <a:r>
                        <a:rPr lang="en-US" sz="1600" dirty="0"/>
                        <a:t>2</a:t>
                      </a:r>
                    </a:p>
                  </a:txBody>
                  <a:tcPr/>
                </a:tc>
                <a:tc>
                  <a:txBody>
                    <a:bodyPr/>
                    <a:lstStyle/>
                    <a:p>
                      <a:r>
                        <a:rPr lang="en-US" sz="1600" dirty="0"/>
                        <a:t>40</a:t>
                      </a:r>
                    </a:p>
                  </a:txBody>
                  <a:tcPr/>
                </a:tc>
                <a:extLst>
                  <a:ext uri="{0D108BD9-81ED-4DB2-BD59-A6C34878D82A}">
                    <a16:rowId xmlns:a16="http://schemas.microsoft.com/office/drawing/2014/main" val="10017"/>
                  </a:ext>
                </a:extLst>
              </a:tr>
              <a:tr h="370840">
                <a:tc>
                  <a:txBody>
                    <a:bodyPr/>
                    <a:lstStyle/>
                    <a:p>
                      <a:r>
                        <a:rPr lang="en-US" sz="1600" dirty="0"/>
                        <a:t>13</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5</a:t>
                      </a:r>
                    </a:p>
                  </a:txBody>
                  <a:tcPr/>
                </a:tc>
                <a:extLst>
                  <a:ext uri="{0D108BD9-81ED-4DB2-BD59-A6C34878D82A}">
                    <a16:rowId xmlns:a16="http://schemas.microsoft.com/office/drawing/2014/main" val="10018"/>
                  </a:ext>
                </a:extLst>
              </a:tr>
            </a:tbl>
          </a:graphicData>
        </a:graphic>
      </p:graphicFrame>
      <p:sp>
        <p:nvSpPr>
          <p:cNvPr id="86" name="TextBox 85"/>
          <p:cNvSpPr txBox="1"/>
          <p:nvPr/>
        </p:nvSpPr>
        <p:spPr>
          <a:xfrm>
            <a:off x="403412" y="1248616"/>
            <a:ext cx="3314968" cy="461665"/>
          </a:xfrm>
          <a:prstGeom prst="rect">
            <a:avLst/>
          </a:prstGeom>
          <a:noFill/>
        </p:spPr>
        <p:txBody>
          <a:bodyPr wrap="square" rtlCol="0">
            <a:spAutoFit/>
          </a:bodyPr>
          <a:lstStyle/>
          <a:p>
            <a:r>
              <a:rPr lang="en-US" sz="2400" i="1" dirty="0"/>
              <a:t>Sales</a:t>
            </a:r>
            <a:r>
              <a:rPr lang="en-US" sz="2400" dirty="0"/>
              <a:t> </a:t>
            </a:r>
            <a:r>
              <a:rPr lang="en-US" sz="2400" b="1" dirty="0">
                <a:solidFill>
                  <a:schemeClr val="accent1"/>
                </a:solidFill>
              </a:rPr>
              <a:t>Fact Table</a:t>
            </a:r>
          </a:p>
        </p:txBody>
      </p:sp>
      <p:graphicFrame>
        <p:nvGraphicFramePr>
          <p:cNvPr id="87" name="Table 86"/>
          <p:cNvGraphicFramePr>
            <a:graphicFrameLocks noGrp="1"/>
          </p:cNvGraphicFramePr>
          <p:nvPr>
            <p:extLst>
              <p:ext uri="{D42A27DB-BD31-4B8C-83A1-F6EECF244321}">
                <p14:modId xmlns:p14="http://schemas.microsoft.com/office/powerpoint/2010/main" val="475680573"/>
              </p:ext>
            </p:extLst>
          </p:nvPr>
        </p:nvGraphicFramePr>
        <p:xfrm>
          <a:off x="3829533" y="1667933"/>
          <a:ext cx="4173372" cy="1306796"/>
        </p:xfrm>
        <a:graphic>
          <a:graphicData uri="http://schemas.openxmlformats.org/drawingml/2006/table">
            <a:tbl>
              <a:tblPr firstRow="1" bandRow="1">
                <a:tableStyleId>{93296810-A885-4BE3-A3E7-6D5BEEA58F35}</a:tableStyleId>
              </a:tblPr>
              <a:tblGrid>
                <a:gridCol w="761660">
                  <a:extLst>
                    <a:ext uri="{9D8B030D-6E8A-4147-A177-3AD203B41FA5}">
                      <a16:colId xmlns:a16="http://schemas.microsoft.com/office/drawing/2014/main" val="20000"/>
                    </a:ext>
                  </a:extLst>
                </a:gridCol>
                <a:gridCol w="1277325">
                  <a:extLst>
                    <a:ext uri="{9D8B030D-6E8A-4147-A177-3AD203B41FA5}">
                      <a16:colId xmlns:a16="http://schemas.microsoft.com/office/drawing/2014/main" val="20001"/>
                    </a:ext>
                  </a:extLst>
                </a:gridCol>
                <a:gridCol w="1166536">
                  <a:extLst>
                    <a:ext uri="{9D8B030D-6E8A-4147-A177-3AD203B41FA5}">
                      <a16:colId xmlns:a16="http://schemas.microsoft.com/office/drawing/2014/main" val="20002"/>
                    </a:ext>
                  </a:extLst>
                </a:gridCol>
                <a:gridCol w="967851">
                  <a:extLst>
                    <a:ext uri="{9D8B030D-6E8A-4147-A177-3AD203B41FA5}">
                      <a16:colId xmlns:a16="http://schemas.microsoft.com/office/drawing/2014/main" val="20003"/>
                    </a:ext>
                  </a:extLst>
                </a:gridCol>
              </a:tblGrid>
              <a:tr h="326699">
                <a:tc>
                  <a:txBody>
                    <a:bodyPr/>
                    <a:lstStyle/>
                    <a:p>
                      <a:r>
                        <a:rPr lang="en-US" sz="1400" dirty="0" err="1"/>
                        <a:t>locid</a:t>
                      </a:r>
                      <a:endParaRPr lang="en-US" sz="1400" dirty="0"/>
                    </a:p>
                  </a:txBody>
                  <a:tcPr/>
                </a:tc>
                <a:tc>
                  <a:txBody>
                    <a:bodyPr/>
                    <a:lstStyle/>
                    <a:p>
                      <a:r>
                        <a:rPr lang="en-US" sz="1400" dirty="0"/>
                        <a:t>city</a:t>
                      </a:r>
                    </a:p>
                  </a:txBody>
                  <a:tcPr/>
                </a:tc>
                <a:tc>
                  <a:txBody>
                    <a:bodyPr/>
                    <a:lstStyle/>
                    <a:p>
                      <a:r>
                        <a:rPr lang="en-US" sz="1400" dirty="0"/>
                        <a:t>state</a:t>
                      </a:r>
                    </a:p>
                  </a:txBody>
                  <a:tcPr/>
                </a:tc>
                <a:tc>
                  <a:txBody>
                    <a:bodyPr/>
                    <a:lstStyle/>
                    <a:p>
                      <a:r>
                        <a:rPr lang="en-US" sz="1400" dirty="0"/>
                        <a:t>country</a:t>
                      </a:r>
                    </a:p>
                  </a:txBody>
                  <a:tcPr/>
                </a:tc>
                <a:extLst>
                  <a:ext uri="{0D108BD9-81ED-4DB2-BD59-A6C34878D82A}">
                    <a16:rowId xmlns:a16="http://schemas.microsoft.com/office/drawing/2014/main" val="10000"/>
                  </a:ext>
                </a:extLst>
              </a:tr>
              <a:tr h="326699">
                <a:tc>
                  <a:txBody>
                    <a:bodyPr/>
                    <a:lstStyle/>
                    <a:p>
                      <a:r>
                        <a:rPr lang="en-US" sz="1400" dirty="0"/>
                        <a:t>1</a:t>
                      </a:r>
                    </a:p>
                  </a:txBody>
                  <a:tcPr/>
                </a:tc>
                <a:tc>
                  <a:txBody>
                    <a:bodyPr/>
                    <a:lstStyle/>
                    <a:p>
                      <a:r>
                        <a:rPr lang="en-US" sz="1400" dirty="0"/>
                        <a:t>Omaha</a:t>
                      </a:r>
                    </a:p>
                  </a:txBody>
                  <a:tcPr/>
                </a:tc>
                <a:tc>
                  <a:txBody>
                    <a:bodyPr/>
                    <a:lstStyle/>
                    <a:p>
                      <a:r>
                        <a:rPr lang="en-US" sz="1400" dirty="0"/>
                        <a:t>Nebraska</a:t>
                      </a:r>
                    </a:p>
                  </a:txBody>
                  <a:tcPr/>
                </a:tc>
                <a:tc>
                  <a:txBody>
                    <a:bodyPr/>
                    <a:lstStyle/>
                    <a:p>
                      <a:r>
                        <a:rPr lang="en-US" sz="1400" dirty="0"/>
                        <a:t>USA</a:t>
                      </a:r>
                    </a:p>
                  </a:txBody>
                  <a:tcPr/>
                </a:tc>
                <a:extLst>
                  <a:ext uri="{0D108BD9-81ED-4DB2-BD59-A6C34878D82A}">
                    <a16:rowId xmlns:a16="http://schemas.microsoft.com/office/drawing/2014/main" val="10001"/>
                  </a:ext>
                </a:extLst>
              </a:tr>
              <a:tr h="326699">
                <a:tc>
                  <a:txBody>
                    <a:bodyPr/>
                    <a:lstStyle/>
                    <a:p>
                      <a:r>
                        <a:rPr lang="en-US" sz="1400" dirty="0"/>
                        <a:t>2</a:t>
                      </a:r>
                    </a:p>
                  </a:txBody>
                  <a:tcPr/>
                </a:tc>
                <a:tc>
                  <a:txBody>
                    <a:bodyPr/>
                    <a:lstStyle/>
                    <a:p>
                      <a:r>
                        <a:rPr lang="en-US" sz="1400" dirty="0"/>
                        <a:t>Seoul</a:t>
                      </a:r>
                    </a:p>
                  </a:txBody>
                  <a:tcPr/>
                </a:tc>
                <a:tc>
                  <a:txBody>
                    <a:bodyPr/>
                    <a:lstStyle/>
                    <a:p>
                      <a:endParaRPr lang="en-US" sz="1400" dirty="0"/>
                    </a:p>
                  </a:txBody>
                  <a:tcPr/>
                </a:tc>
                <a:tc>
                  <a:txBody>
                    <a:bodyPr/>
                    <a:lstStyle/>
                    <a:p>
                      <a:r>
                        <a:rPr lang="en-US" sz="1400" dirty="0"/>
                        <a:t>Korea</a:t>
                      </a:r>
                    </a:p>
                  </a:txBody>
                  <a:tcPr/>
                </a:tc>
                <a:extLst>
                  <a:ext uri="{0D108BD9-81ED-4DB2-BD59-A6C34878D82A}">
                    <a16:rowId xmlns:a16="http://schemas.microsoft.com/office/drawing/2014/main" val="10002"/>
                  </a:ext>
                </a:extLst>
              </a:tr>
              <a:tr h="326699">
                <a:tc>
                  <a:txBody>
                    <a:bodyPr/>
                    <a:lstStyle/>
                    <a:p>
                      <a:r>
                        <a:rPr lang="en-US" sz="1400" dirty="0"/>
                        <a:t>5</a:t>
                      </a:r>
                    </a:p>
                  </a:txBody>
                  <a:tcPr/>
                </a:tc>
                <a:tc>
                  <a:txBody>
                    <a:bodyPr/>
                    <a:lstStyle/>
                    <a:p>
                      <a:r>
                        <a:rPr lang="en-US" sz="1400" dirty="0"/>
                        <a:t>Richmond</a:t>
                      </a:r>
                    </a:p>
                  </a:txBody>
                  <a:tcPr/>
                </a:tc>
                <a:tc>
                  <a:txBody>
                    <a:bodyPr/>
                    <a:lstStyle/>
                    <a:p>
                      <a:r>
                        <a:rPr lang="en-US" sz="1400" dirty="0"/>
                        <a:t>Virginia</a:t>
                      </a:r>
                    </a:p>
                  </a:txBody>
                  <a:tcPr/>
                </a:tc>
                <a:tc>
                  <a:txBody>
                    <a:bodyPr/>
                    <a:lstStyle/>
                    <a:p>
                      <a:r>
                        <a:rPr lang="en-US" sz="1400" dirty="0"/>
                        <a:t>USA</a:t>
                      </a:r>
                    </a:p>
                  </a:txBody>
                  <a:tcPr/>
                </a:tc>
                <a:extLst>
                  <a:ext uri="{0D108BD9-81ED-4DB2-BD59-A6C34878D82A}">
                    <a16:rowId xmlns:a16="http://schemas.microsoft.com/office/drawing/2014/main" val="10003"/>
                  </a:ext>
                </a:extLst>
              </a:tr>
            </a:tbl>
          </a:graphicData>
        </a:graphic>
      </p:graphicFrame>
      <p:graphicFrame>
        <p:nvGraphicFramePr>
          <p:cNvPr id="88" name="Table 87"/>
          <p:cNvGraphicFramePr>
            <a:graphicFrameLocks noGrp="1"/>
          </p:cNvGraphicFramePr>
          <p:nvPr>
            <p:extLst>
              <p:ext uri="{D42A27DB-BD31-4B8C-83A1-F6EECF244321}">
                <p14:modId xmlns:p14="http://schemas.microsoft.com/office/powerpoint/2010/main" val="1829256277"/>
              </p:ext>
            </p:extLst>
          </p:nvPr>
        </p:nvGraphicFramePr>
        <p:xfrm>
          <a:off x="3829533" y="3467357"/>
          <a:ext cx="3499311" cy="1296240"/>
        </p:xfrm>
        <a:graphic>
          <a:graphicData uri="http://schemas.openxmlformats.org/drawingml/2006/table">
            <a:tbl>
              <a:tblPr firstRow="1" bandRow="1">
                <a:tableStyleId>{93296810-A885-4BE3-A3E7-6D5BEEA58F35}</a:tableStyleId>
              </a:tblPr>
              <a:tblGrid>
                <a:gridCol w="592908">
                  <a:extLst>
                    <a:ext uri="{9D8B030D-6E8A-4147-A177-3AD203B41FA5}">
                      <a16:colId xmlns:a16="http://schemas.microsoft.com/office/drawing/2014/main" val="20000"/>
                    </a:ext>
                  </a:extLst>
                </a:gridCol>
                <a:gridCol w="1045335">
                  <a:extLst>
                    <a:ext uri="{9D8B030D-6E8A-4147-A177-3AD203B41FA5}">
                      <a16:colId xmlns:a16="http://schemas.microsoft.com/office/drawing/2014/main" val="20001"/>
                    </a:ext>
                  </a:extLst>
                </a:gridCol>
                <a:gridCol w="1102855">
                  <a:extLst>
                    <a:ext uri="{9D8B030D-6E8A-4147-A177-3AD203B41FA5}">
                      <a16:colId xmlns:a16="http://schemas.microsoft.com/office/drawing/2014/main" val="20002"/>
                    </a:ext>
                  </a:extLst>
                </a:gridCol>
                <a:gridCol w="758213">
                  <a:extLst>
                    <a:ext uri="{9D8B030D-6E8A-4147-A177-3AD203B41FA5}">
                      <a16:colId xmlns:a16="http://schemas.microsoft.com/office/drawing/2014/main" val="20003"/>
                    </a:ext>
                  </a:extLst>
                </a:gridCol>
              </a:tblGrid>
              <a:tr h="324060">
                <a:tc>
                  <a:txBody>
                    <a:bodyPr/>
                    <a:lstStyle/>
                    <a:p>
                      <a:r>
                        <a:rPr lang="en-US" sz="1400" dirty="0" err="1"/>
                        <a:t>pid</a:t>
                      </a:r>
                      <a:endParaRPr lang="en-US" sz="1400" dirty="0"/>
                    </a:p>
                  </a:txBody>
                  <a:tcPr/>
                </a:tc>
                <a:tc>
                  <a:txBody>
                    <a:bodyPr/>
                    <a:lstStyle/>
                    <a:p>
                      <a:r>
                        <a:rPr lang="en-US" sz="1400" dirty="0" err="1"/>
                        <a:t>pname</a:t>
                      </a:r>
                      <a:endParaRPr lang="en-US" sz="1400" dirty="0"/>
                    </a:p>
                  </a:txBody>
                  <a:tcPr/>
                </a:tc>
                <a:tc>
                  <a:txBody>
                    <a:bodyPr/>
                    <a:lstStyle/>
                    <a:p>
                      <a:r>
                        <a:rPr lang="en-US" sz="1400" dirty="0"/>
                        <a:t>category</a:t>
                      </a:r>
                    </a:p>
                  </a:txBody>
                  <a:tcPr/>
                </a:tc>
                <a:tc>
                  <a:txBody>
                    <a:bodyPr/>
                    <a:lstStyle/>
                    <a:p>
                      <a:r>
                        <a:rPr lang="en-US" sz="1400" dirty="0"/>
                        <a:t>price</a:t>
                      </a:r>
                    </a:p>
                  </a:txBody>
                  <a:tcPr/>
                </a:tc>
                <a:extLst>
                  <a:ext uri="{0D108BD9-81ED-4DB2-BD59-A6C34878D82A}">
                    <a16:rowId xmlns:a16="http://schemas.microsoft.com/office/drawing/2014/main" val="10000"/>
                  </a:ext>
                </a:extLst>
              </a:tr>
              <a:tr h="324060">
                <a:tc>
                  <a:txBody>
                    <a:bodyPr/>
                    <a:lstStyle/>
                    <a:p>
                      <a:r>
                        <a:rPr lang="en-US" sz="1400" dirty="0"/>
                        <a:t>11</a:t>
                      </a:r>
                    </a:p>
                  </a:txBody>
                  <a:tcPr/>
                </a:tc>
                <a:tc>
                  <a:txBody>
                    <a:bodyPr/>
                    <a:lstStyle/>
                    <a:p>
                      <a:r>
                        <a:rPr lang="en-US" sz="1400" dirty="0"/>
                        <a:t>Corn </a:t>
                      </a:r>
                    </a:p>
                  </a:txBody>
                  <a:tcPr/>
                </a:tc>
                <a:tc>
                  <a:txBody>
                    <a:bodyPr/>
                    <a:lstStyle/>
                    <a:p>
                      <a:r>
                        <a:rPr lang="en-US" sz="1400" dirty="0"/>
                        <a:t>Food</a:t>
                      </a:r>
                    </a:p>
                  </a:txBody>
                  <a:tcPr/>
                </a:tc>
                <a:tc>
                  <a:txBody>
                    <a:bodyPr/>
                    <a:lstStyle/>
                    <a:p>
                      <a:r>
                        <a:rPr lang="en-US" sz="1400" dirty="0"/>
                        <a:t>25</a:t>
                      </a:r>
                    </a:p>
                  </a:txBody>
                  <a:tcPr/>
                </a:tc>
                <a:extLst>
                  <a:ext uri="{0D108BD9-81ED-4DB2-BD59-A6C34878D82A}">
                    <a16:rowId xmlns:a16="http://schemas.microsoft.com/office/drawing/2014/main" val="10001"/>
                  </a:ext>
                </a:extLst>
              </a:tr>
              <a:tr h="324060">
                <a:tc>
                  <a:txBody>
                    <a:bodyPr/>
                    <a:lstStyle/>
                    <a:p>
                      <a:r>
                        <a:rPr lang="en-US" sz="1400" dirty="0"/>
                        <a:t>12</a:t>
                      </a:r>
                    </a:p>
                  </a:txBody>
                  <a:tcPr/>
                </a:tc>
                <a:tc>
                  <a:txBody>
                    <a:bodyPr/>
                    <a:lstStyle/>
                    <a:p>
                      <a:r>
                        <a:rPr lang="en-US" sz="1400" dirty="0"/>
                        <a:t>Galaxy</a:t>
                      </a:r>
                      <a:r>
                        <a:rPr lang="en-US" sz="1400" baseline="0" dirty="0"/>
                        <a:t> 1</a:t>
                      </a:r>
                      <a:endParaRPr lang="en-US" sz="1400" dirty="0"/>
                    </a:p>
                  </a:txBody>
                  <a:tcPr/>
                </a:tc>
                <a:tc>
                  <a:txBody>
                    <a:bodyPr/>
                    <a:lstStyle/>
                    <a:p>
                      <a:r>
                        <a:rPr lang="en-US" sz="1400" dirty="0"/>
                        <a:t>Phones</a:t>
                      </a:r>
                    </a:p>
                  </a:txBody>
                  <a:tcPr/>
                </a:tc>
                <a:tc>
                  <a:txBody>
                    <a:bodyPr/>
                    <a:lstStyle/>
                    <a:p>
                      <a:r>
                        <a:rPr lang="en-US" sz="1400" dirty="0"/>
                        <a:t>18</a:t>
                      </a:r>
                    </a:p>
                  </a:txBody>
                  <a:tcPr/>
                </a:tc>
                <a:extLst>
                  <a:ext uri="{0D108BD9-81ED-4DB2-BD59-A6C34878D82A}">
                    <a16:rowId xmlns:a16="http://schemas.microsoft.com/office/drawing/2014/main" val="10002"/>
                  </a:ext>
                </a:extLst>
              </a:tr>
              <a:tr h="324060">
                <a:tc>
                  <a:txBody>
                    <a:bodyPr/>
                    <a:lstStyle/>
                    <a:p>
                      <a:r>
                        <a:rPr lang="en-US" sz="1400" dirty="0"/>
                        <a:t>13</a:t>
                      </a:r>
                    </a:p>
                  </a:txBody>
                  <a:tcPr/>
                </a:tc>
                <a:tc>
                  <a:txBody>
                    <a:bodyPr/>
                    <a:lstStyle/>
                    <a:p>
                      <a:r>
                        <a:rPr lang="en-US" sz="1400" dirty="0"/>
                        <a:t>Peanuts</a:t>
                      </a:r>
                    </a:p>
                  </a:txBody>
                  <a:tcPr/>
                </a:tc>
                <a:tc>
                  <a:txBody>
                    <a:bodyPr/>
                    <a:lstStyle/>
                    <a:p>
                      <a:r>
                        <a:rPr lang="en-US" sz="1400" dirty="0"/>
                        <a:t>Food</a:t>
                      </a:r>
                    </a:p>
                  </a:txBody>
                  <a:tcPr/>
                </a:tc>
                <a:tc>
                  <a:txBody>
                    <a:bodyPr/>
                    <a:lstStyle/>
                    <a:p>
                      <a:r>
                        <a:rPr lang="en-US" sz="1400" dirty="0"/>
                        <a:t>2</a:t>
                      </a:r>
                    </a:p>
                  </a:txBody>
                  <a:tcPr/>
                </a:tc>
                <a:extLst>
                  <a:ext uri="{0D108BD9-81ED-4DB2-BD59-A6C34878D82A}">
                    <a16:rowId xmlns:a16="http://schemas.microsoft.com/office/drawing/2014/main" val="10003"/>
                  </a:ext>
                </a:extLst>
              </a:tr>
            </a:tbl>
          </a:graphicData>
        </a:graphic>
      </p:graphicFrame>
      <p:graphicFrame>
        <p:nvGraphicFramePr>
          <p:cNvPr id="89" name="Table 88"/>
          <p:cNvGraphicFramePr>
            <a:graphicFrameLocks noGrp="1"/>
          </p:cNvGraphicFramePr>
          <p:nvPr>
            <p:extLst>
              <p:ext uri="{D42A27DB-BD31-4B8C-83A1-F6EECF244321}">
                <p14:modId xmlns:p14="http://schemas.microsoft.com/office/powerpoint/2010/main" val="934357087"/>
              </p:ext>
            </p:extLst>
          </p:nvPr>
        </p:nvGraphicFramePr>
        <p:xfrm>
          <a:off x="3829533" y="5334277"/>
          <a:ext cx="3147183" cy="1306796"/>
        </p:xfrm>
        <a:graphic>
          <a:graphicData uri="http://schemas.openxmlformats.org/drawingml/2006/table">
            <a:tbl>
              <a:tblPr firstRow="1" bandRow="1">
                <a:tableStyleId>{93296810-A885-4BE3-A3E7-6D5BEEA58F35}</a:tableStyleId>
              </a:tblPr>
              <a:tblGrid>
                <a:gridCol w="1086898">
                  <a:extLst>
                    <a:ext uri="{9D8B030D-6E8A-4147-A177-3AD203B41FA5}">
                      <a16:colId xmlns:a16="http://schemas.microsoft.com/office/drawing/2014/main" val="20000"/>
                    </a:ext>
                  </a:extLst>
                </a:gridCol>
                <a:gridCol w="1123792">
                  <a:extLst>
                    <a:ext uri="{9D8B030D-6E8A-4147-A177-3AD203B41FA5}">
                      <a16:colId xmlns:a16="http://schemas.microsoft.com/office/drawing/2014/main" val="20001"/>
                    </a:ext>
                  </a:extLst>
                </a:gridCol>
                <a:gridCol w="936493">
                  <a:extLst>
                    <a:ext uri="{9D8B030D-6E8A-4147-A177-3AD203B41FA5}">
                      <a16:colId xmlns:a16="http://schemas.microsoft.com/office/drawing/2014/main" val="20002"/>
                    </a:ext>
                  </a:extLst>
                </a:gridCol>
              </a:tblGrid>
              <a:tr h="326699">
                <a:tc>
                  <a:txBody>
                    <a:bodyPr/>
                    <a:lstStyle/>
                    <a:p>
                      <a:r>
                        <a:rPr lang="en-US" sz="1400" dirty="0" err="1"/>
                        <a:t>timeid</a:t>
                      </a:r>
                      <a:endParaRPr lang="en-US" sz="1400" dirty="0"/>
                    </a:p>
                  </a:txBody>
                  <a:tcPr/>
                </a:tc>
                <a:tc>
                  <a:txBody>
                    <a:bodyPr/>
                    <a:lstStyle/>
                    <a:p>
                      <a:r>
                        <a:rPr lang="en-US" sz="1400" dirty="0"/>
                        <a:t>Date</a:t>
                      </a:r>
                    </a:p>
                  </a:txBody>
                  <a:tcPr/>
                </a:tc>
                <a:tc>
                  <a:txBody>
                    <a:bodyPr/>
                    <a:lstStyle/>
                    <a:p>
                      <a:r>
                        <a:rPr lang="en-US" sz="1400" dirty="0"/>
                        <a:t>Day</a:t>
                      </a:r>
                    </a:p>
                  </a:txBody>
                  <a:tcPr/>
                </a:tc>
                <a:extLst>
                  <a:ext uri="{0D108BD9-81ED-4DB2-BD59-A6C34878D82A}">
                    <a16:rowId xmlns:a16="http://schemas.microsoft.com/office/drawing/2014/main" val="10000"/>
                  </a:ext>
                </a:extLst>
              </a:tr>
              <a:tr h="326699">
                <a:tc>
                  <a:txBody>
                    <a:bodyPr/>
                    <a:lstStyle/>
                    <a:p>
                      <a:r>
                        <a:rPr lang="en-US" sz="1400" dirty="0"/>
                        <a:t>1</a:t>
                      </a:r>
                    </a:p>
                  </a:txBody>
                  <a:tcPr/>
                </a:tc>
                <a:tc>
                  <a:txBody>
                    <a:bodyPr/>
                    <a:lstStyle/>
                    <a:p>
                      <a:r>
                        <a:rPr lang="en-US" sz="1400" dirty="0"/>
                        <a:t>3/30/16</a:t>
                      </a:r>
                    </a:p>
                  </a:txBody>
                  <a:tcPr/>
                </a:tc>
                <a:tc>
                  <a:txBody>
                    <a:bodyPr/>
                    <a:lstStyle/>
                    <a:p>
                      <a:r>
                        <a:rPr lang="en-US" sz="1400" dirty="0"/>
                        <a:t>Wed.</a:t>
                      </a:r>
                    </a:p>
                  </a:txBody>
                  <a:tcPr/>
                </a:tc>
                <a:extLst>
                  <a:ext uri="{0D108BD9-81ED-4DB2-BD59-A6C34878D82A}">
                    <a16:rowId xmlns:a16="http://schemas.microsoft.com/office/drawing/2014/main" val="10001"/>
                  </a:ext>
                </a:extLst>
              </a:tr>
              <a:tr h="326699">
                <a:tc>
                  <a:txBody>
                    <a:bodyPr/>
                    <a:lstStyle/>
                    <a:p>
                      <a:r>
                        <a:rPr lang="en-US" sz="1400" dirty="0"/>
                        <a:t>2</a:t>
                      </a:r>
                    </a:p>
                  </a:txBody>
                  <a:tcPr/>
                </a:tc>
                <a:tc>
                  <a:txBody>
                    <a:bodyPr/>
                    <a:lstStyle/>
                    <a:p>
                      <a:r>
                        <a:rPr lang="en-US" sz="1400" dirty="0"/>
                        <a:t>3/31/16</a:t>
                      </a:r>
                    </a:p>
                  </a:txBody>
                  <a:tcPr/>
                </a:tc>
                <a:tc>
                  <a:txBody>
                    <a:bodyPr/>
                    <a:lstStyle/>
                    <a:p>
                      <a:r>
                        <a:rPr lang="en-US" sz="1400" dirty="0"/>
                        <a:t>Thu.</a:t>
                      </a:r>
                    </a:p>
                  </a:txBody>
                  <a:tcPr/>
                </a:tc>
                <a:extLst>
                  <a:ext uri="{0D108BD9-81ED-4DB2-BD59-A6C34878D82A}">
                    <a16:rowId xmlns:a16="http://schemas.microsoft.com/office/drawing/2014/main" val="10002"/>
                  </a:ext>
                </a:extLst>
              </a:tr>
              <a:tr h="326699">
                <a:tc>
                  <a:txBody>
                    <a:bodyPr/>
                    <a:lstStyle/>
                    <a:p>
                      <a:r>
                        <a:rPr lang="en-US" sz="1400" dirty="0"/>
                        <a:t>3</a:t>
                      </a:r>
                    </a:p>
                  </a:txBody>
                  <a:tcPr/>
                </a:tc>
                <a:tc>
                  <a:txBody>
                    <a:bodyPr/>
                    <a:lstStyle/>
                    <a:p>
                      <a:r>
                        <a:rPr lang="en-US" sz="1400" dirty="0"/>
                        <a:t>4/1/16</a:t>
                      </a:r>
                    </a:p>
                  </a:txBody>
                  <a:tcPr/>
                </a:tc>
                <a:tc>
                  <a:txBody>
                    <a:bodyPr/>
                    <a:lstStyle/>
                    <a:p>
                      <a:r>
                        <a:rPr lang="en-US" sz="1400" dirty="0"/>
                        <a:t>Fri.</a:t>
                      </a:r>
                    </a:p>
                  </a:txBody>
                  <a:tcPr/>
                </a:tc>
                <a:extLst>
                  <a:ext uri="{0D108BD9-81ED-4DB2-BD59-A6C34878D82A}">
                    <a16:rowId xmlns:a16="http://schemas.microsoft.com/office/drawing/2014/main" val="10003"/>
                  </a:ext>
                </a:extLst>
              </a:tr>
            </a:tbl>
          </a:graphicData>
        </a:graphic>
      </p:graphicFrame>
      <p:sp>
        <p:nvSpPr>
          <p:cNvPr id="90" name="TextBox 89"/>
          <p:cNvSpPr txBox="1"/>
          <p:nvPr/>
        </p:nvSpPr>
        <p:spPr>
          <a:xfrm>
            <a:off x="3829533" y="1248616"/>
            <a:ext cx="3502778" cy="461665"/>
          </a:xfrm>
          <a:prstGeom prst="rect">
            <a:avLst/>
          </a:prstGeom>
          <a:noFill/>
        </p:spPr>
        <p:txBody>
          <a:bodyPr wrap="square" rtlCol="0">
            <a:spAutoFit/>
          </a:bodyPr>
          <a:lstStyle/>
          <a:p>
            <a:r>
              <a:rPr lang="en-US" sz="2400" dirty="0"/>
              <a:t>Locations</a:t>
            </a:r>
            <a:endParaRPr lang="en-US" sz="2400" b="1" dirty="0"/>
          </a:p>
        </p:txBody>
      </p:sp>
      <p:sp>
        <p:nvSpPr>
          <p:cNvPr id="91" name="TextBox 90"/>
          <p:cNvSpPr txBox="1"/>
          <p:nvPr/>
        </p:nvSpPr>
        <p:spPr>
          <a:xfrm>
            <a:off x="3829533" y="3037484"/>
            <a:ext cx="2888225" cy="461665"/>
          </a:xfrm>
          <a:prstGeom prst="rect">
            <a:avLst/>
          </a:prstGeom>
          <a:noFill/>
        </p:spPr>
        <p:txBody>
          <a:bodyPr wrap="square" rtlCol="0">
            <a:spAutoFit/>
          </a:bodyPr>
          <a:lstStyle/>
          <a:p>
            <a:r>
              <a:rPr lang="en-US" sz="2400"/>
              <a:t>Products</a:t>
            </a:r>
            <a:endParaRPr lang="en-US" sz="2400" b="1" dirty="0"/>
          </a:p>
        </p:txBody>
      </p:sp>
      <p:sp>
        <p:nvSpPr>
          <p:cNvPr id="92" name="TextBox 91"/>
          <p:cNvSpPr txBox="1"/>
          <p:nvPr/>
        </p:nvSpPr>
        <p:spPr>
          <a:xfrm>
            <a:off x="3829533" y="4911721"/>
            <a:ext cx="2373716" cy="461665"/>
          </a:xfrm>
          <a:prstGeom prst="rect">
            <a:avLst/>
          </a:prstGeom>
          <a:noFill/>
        </p:spPr>
        <p:txBody>
          <a:bodyPr wrap="square" rtlCol="0">
            <a:spAutoFit/>
          </a:bodyPr>
          <a:lstStyle/>
          <a:p>
            <a:r>
              <a:rPr lang="en-US" sz="2400"/>
              <a:t>Time</a:t>
            </a:r>
            <a:endParaRPr lang="en-US" sz="2400" b="1" dirty="0"/>
          </a:p>
        </p:txBody>
      </p:sp>
      <p:sp>
        <p:nvSpPr>
          <p:cNvPr id="93" name="Rectangle 92"/>
          <p:cNvSpPr/>
          <p:nvPr/>
        </p:nvSpPr>
        <p:spPr>
          <a:xfrm>
            <a:off x="8175845" y="1586701"/>
            <a:ext cx="2369559" cy="1077218"/>
          </a:xfrm>
          <a:prstGeom prst="rect">
            <a:avLst/>
          </a:prstGeom>
        </p:spPr>
        <p:txBody>
          <a:bodyPr wrap="none">
            <a:spAutoFit/>
          </a:bodyPr>
          <a:lstStyle/>
          <a:p>
            <a:pPr lvl="0"/>
            <a:r>
              <a:rPr lang="en-US" sz="3200" b="1" dirty="0">
                <a:solidFill>
                  <a:schemeClr val="accent6">
                    <a:lumMod val="75000"/>
                  </a:schemeClr>
                </a:solidFill>
              </a:rPr>
              <a:t>Dimension </a:t>
            </a:r>
          </a:p>
          <a:p>
            <a:pPr lvl="0"/>
            <a:r>
              <a:rPr lang="en-US" sz="3200" b="1" dirty="0">
                <a:solidFill>
                  <a:schemeClr val="accent6">
                    <a:lumMod val="75000"/>
                  </a:schemeClr>
                </a:solidFill>
              </a:rPr>
              <a:t>Tables</a:t>
            </a:r>
          </a:p>
        </p:txBody>
      </p:sp>
      <p:grpSp>
        <p:nvGrpSpPr>
          <p:cNvPr id="14" name="Group 13"/>
          <p:cNvGrpSpPr/>
          <p:nvPr/>
        </p:nvGrpSpPr>
        <p:grpSpPr>
          <a:xfrm>
            <a:off x="8560965" y="3770880"/>
            <a:ext cx="3198272" cy="3087120"/>
            <a:chOff x="681923" y="1549406"/>
            <a:chExt cx="3198272" cy="3087120"/>
          </a:xfrm>
        </p:grpSpPr>
        <p:sp>
          <p:nvSpPr>
            <p:cNvPr id="15" name="TextBox 14"/>
            <p:cNvSpPr txBox="1"/>
            <p:nvPr/>
          </p:nvSpPr>
          <p:spPr>
            <a:xfrm>
              <a:off x="1770803" y="4267194"/>
              <a:ext cx="971741" cy="369332"/>
            </a:xfrm>
            <a:prstGeom prst="rect">
              <a:avLst/>
            </a:prstGeom>
            <a:noFill/>
          </p:spPr>
          <p:txBody>
            <a:bodyPr wrap="none" rtlCol="0">
              <a:spAutoFit/>
            </a:bodyPr>
            <a:lstStyle/>
            <a:p>
              <a:r>
                <a:rPr lang="en-US" dirty="0">
                  <a:solidFill>
                    <a:schemeClr val="accent6">
                      <a:lumMod val="75000"/>
                    </a:schemeClr>
                  </a:solidFill>
                </a:rPr>
                <a:t>Time Id</a:t>
              </a:r>
            </a:p>
          </p:txBody>
        </p:sp>
        <p:grpSp>
          <p:nvGrpSpPr>
            <p:cNvPr id="16" name="Group 15"/>
            <p:cNvGrpSpPr/>
            <p:nvPr/>
          </p:nvGrpSpPr>
          <p:grpSpPr>
            <a:xfrm>
              <a:off x="1511949" y="3957950"/>
              <a:ext cx="1474681" cy="369332"/>
              <a:chOff x="1442893" y="3957950"/>
              <a:chExt cx="1668984" cy="369332"/>
            </a:xfrm>
          </p:grpSpPr>
          <p:sp>
            <p:nvSpPr>
              <p:cNvPr id="66" name="TextBox 65"/>
              <p:cNvSpPr txBox="1"/>
              <p:nvPr/>
            </p:nvSpPr>
            <p:spPr>
              <a:xfrm>
                <a:off x="1442893" y="3957950"/>
                <a:ext cx="354136" cy="369332"/>
              </a:xfrm>
              <a:prstGeom prst="rect">
                <a:avLst/>
              </a:prstGeom>
              <a:noFill/>
            </p:spPr>
            <p:txBody>
              <a:bodyPr wrap="none" rtlCol="0">
                <a:spAutoFit/>
              </a:bodyPr>
              <a:lstStyle/>
              <a:p>
                <a:pPr algn="ctr"/>
                <a:r>
                  <a:rPr lang="en-US" dirty="0">
                    <a:solidFill>
                      <a:schemeClr val="accent6">
                        <a:lumMod val="75000"/>
                      </a:schemeClr>
                    </a:solidFill>
                  </a:rPr>
                  <a:t>1</a:t>
                </a:r>
              </a:p>
            </p:txBody>
          </p:sp>
          <p:sp>
            <p:nvSpPr>
              <p:cNvPr id="67" name="TextBox 66"/>
              <p:cNvSpPr txBox="1"/>
              <p:nvPr/>
            </p:nvSpPr>
            <p:spPr>
              <a:xfrm>
                <a:off x="2100319" y="3957950"/>
                <a:ext cx="354135" cy="369332"/>
              </a:xfrm>
              <a:prstGeom prst="rect">
                <a:avLst/>
              </a:prstGeom>
              <a:noFill/>
            </p:spPr>
            <p:txBody>
              <a:bodyPr wrap="none" rtlCol="0">
                <a:spAutoFit/>
              </a:bodyPr>
              <a:lstStyle/>
              <a:p>
                <a:pPr algn="ctr"/>
                <a:r>
                  <a:rPr lang="en-US" dirty="0">
                    <a:solidFill>
                      <a:schemeClr val="accent6">
                        <a:lumMod val="75000"/>
                      </a:schemeClr>
                    </a:solidFill>
                  </a:rPr>
                  <a:t>2</a:t>
                </a:r>
              </a:p>
            </p:txBody>
          </p:sp>
          <p:sp>
            <p:nvSpPr>
              <p:cNvPr id="68" name="TextBox 67"/>
              <p:cNvSpPr txBox="1"/>
              <p:nvPr/>
            </p:nvSpPr>
            <p:spPr>
              <a:xfrm>
                <a:off x="2757742" y="3957950"/>
                <a:ext cx="354135" cy="369332"/>
              </a:xfrm>
              <a:prstGeom prst="rect">
                <a:avLst/>
              </a:prstGeom>
              <a:noFill/>
            </p:spPr>
            <p:txBody>
              <a:bodyPr wrap="none" rtlCol="0">
                <a:spAutoFit/>
              </a:bodyPr>
              <a:lstStyle/>
              <a:p>
                <a:pPr algn="ctr"/>
                <a:r>
                  <a:rPr lang="en-US" dirty="0">
                    <a:solidFill>
                      <a:schemeClr val="accent6">
                        <a:lumMod val="75000"/>
                      </a:schemeClr>
                    </a:solidFill>
                  </a:rPr>
                  <a:t>3</a:t>
                </a:r>
              </a:p>
            </p:txBody>
          </p:sp>
        </p:grpSp>
        <p:grpSp>
          <p:nvGrpSpPr>
            <p:cNvPr id="17" name="Group 16"/>
            <p:cNvGrpSpPr/>
            <p:nvPr/>
          </p:nvGrpSpPr>
          <p:grpSpPr>
            <a:xfrm>
              <a:off x="1429928" y="1838020"/>
              <a:ext cx="2450267" cy="2146381"/>
              <a:chOff x="1429928" y="1838020"/>
              <a:chExt cx="2450267" cy="2146381"/>
            </a:xfrm>
          </p:grpSpPr>
          <p:grpSp>
            <p:nvGrpSpPr>
              <p:cNvPr id="27" name="Group 26"/>
              <p:cNvGrpSpPr/>
              <p:nvPr/>
            </p:nvGrpSpPr>
            <p:grpSpPr>
              <a:xfrm>
                <a:off x="1989423" y="1838020"/>
                <a:ext cx="1890772" cy="1595441"/>
                <a:chOff x="3490739" y="3862042"/>
                <a:chExt cx="1890772" cy="1595441"/>
              </a:xfrm>
            </p:grpSpPr>
            <p:grpSp>
              <p:nvGrpSpPr>
                <p:cNvPr id="54" name="Group 53"/>
                <p:cNvGrpSpPr/>
                <p:nvPr/>
              </p:nvGrpSpPr>
              <p:grpSpPr>
                <a:xfrm>
                  <a:off x="3490739" y="4814252"/>
                  <a:ext cx="1890772" cy="643231"/>
                  <a:chOff x="3490739" y="4814252"/>
                  <a:chExt cx="1890772" cy="643231"/>
                </a:xfrm>
              </p:grpSpPr>
              <p:sp>
                <p:nvSpPr>
                  <p:cNvPr id="63" name="Cube 62"/>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25</a:t>
                    </a:r>
                  </a:p>
                </p:txBody>
              </p:sp>
              <p:sp>
                <p:nvSpPr>
                  <p:cNvPr id="64" name="Cube 63"/>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p>
                </p:txBody>
              </p:sp>
              <p:sp>
                <p:nvSpPr>
                  <p:cNvPr id="65" name="Cube 64"/>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15</a:t>
                    </a:r>
                  </a:p>
                </p:txBody>
              </p:sp>
            </p:grpSp>
            <p:grpSp>
              <p:nvGrpSpPr>
                <p:cNvPr id="55" name="Group 54"/>
                <p:cNvGrpSpPr/>
                <p:nvPr/>
              </p:nvGrpSpPr>
              <p:grpSpPr>
                <a:xfrm>
                  <a:off x="3490739" y="4338147"/>
                  <a:ext cx="1890772" cy="643231"/>
                  <a:chOff x="3490739" y="4814252"/>
                  <a:chExt cx="1890772" cy="643231"/>
                </a:xfrm>
              </p:grpSpPr>
              <p:sp>
                <p:nvSpPr>
                  <p:cNvPr id="60" name="Cube 59"/>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30</a:t>
                    </a:r>
                  </a:p>
                </p:txBody>
              </p:sp>
              <p:sp>
                <p:nvSpPr>
                  <p:cNvPr id="61" name="Cube 60"/>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a:t>
                    </a:r>
                  </a:p>
                </p:txBody>
              </p:sp>
              <p:sp>
                <p:nvSpPr>
                  <p:cNvPr id="62" name="Cube 61"/>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50</a:t>
                    </a:r>
                  </a:p>
                </p:txBody>
              </p:sp>
            </p:grpSp>
            <p:grpSp>
              <p:nvGrpSpPr>
                <p:cNvPr id="56" name="Group 55"/>
                <p:cNvGrpSpPr/>
                <p:nvPr/>
              </p:nvGrpSpPr>
              <p:grpSpPr>
                <a:xfrm>
                  <a:off x="3490739" y="3862042"/>
                  <a:ext cx="1890772" cy="643231"/>
                  <a:chOff x="3490739" y="4814252"/>
                  <a:chExt cx="1890772" cy="643231"/>
                </a:xfrm>
              </p:grpSpPr>
              <p:sp>
                <p:nvSpPr>
                  <p:cNvPr id="57" name="Cube 56"/>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p>
                </p:txBody>
              </p:sp>
              <p:sp>
                <p:nvSpPr>
                  <p:cNvPr id="58" name="Cube 57"/>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a:t>
                    </a:r>
                  </a:p>
                </p:txBody>
              </p:sp>
              <p:sp>
                <p:nvSpPr>
                  <p:cNvPr id="59" name="Cube 58"/>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a:t>
                    </a:r>
                  </a:p>
                </p:txBody>
              </p:sp>
            </p:grpSp>
          </p:grpSp>
          <p:grpSp>
            <p:nvGrpSpPr>
              <p:cNvPr id="28" name="Group 27"/>
              <p:cNvGrpSpPr/>
              <p:nvPr/>
            </p:nvGrpSpPr>
            <p:grpSpPr>
              <a:xfrm>
                <a:off x="1713517" y="2110015"/>
                <a:ext cx="1890772" cy="1595441"/>
                <a:chOff x="3490739" y="3862042"/>
                <a:chExt cx="1890772" cy="1595441"/>
              </a:xfrm>
            </p:grpSpPr>
            <p:grpSp>
              <p:nvGrpSpPr>
                <p:cNvPr id="42" name="Group 41"/>
                <p:cNvGrpSpPr/>
                <p:nvPr/>
              </p:nvGrpSpPr>
              <p:grpSpPr>
                <a:xfrm>
                  <a:off x="3490739" y="4814252"/>
                  <a:ext cx="1890772" cy="643231"/>
                  <a:chOff x="3490739" y="4814252"/>
                  <a:chExt cx="1890772" cy="643231"/>
                </a:xfrm>
              </p:grpSpPr>
              <p:sp>
                <p:nvSpPr>
                  <p:cNvPr id="51" name="Cube 50"/>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25</a:t>
                    </a:r>
                  </a:p>
                </p:txBody>
              </p:sp>
              <p:sp>
                <p:nvSpPr>
                  <p:cNvPr id="52" name="Cube 51"/>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p>
                </p:txBody>
              </p:sp>
              <p:sp>
                <p:nvSpPr>
                  <p:cNvPr id="53" name="Cube 52"/>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15</a:t>
                    </a:r>
                  </a:p>
                </p:txBody>
              </p:sp>
            </p:grpSp>
            <p:grpSp>
              <p:nvGrpSpPr>
                <p:cNvPr id="43" name="Group 42"/>
                <p:cNvGrpSpPr/>
                <p:nvPr/>
              </p:nvGrpSpPr>
              <p:grpSpPr>
                <a:xfrm>
                  <a:off x="3490739" y="4338147"/>
                  <a:ext cx="1890772" cy="643231"/>
                  <a:chOff x="3490739" y="4814252"/>
                  <a:chExt cx="1890772" cy="643231"/>
                </a:xfrm>
              </p:grpSpPr>
              <p:sp>
                <p:nvSpPr>
                  <p:cNvPr id="48" name="Cube 47"/>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30</a:t>
                    </a:r>
                  </a:p>
                </p:txBody>
              </p:sp>
              <p:sp>
                <p:nvSpPr>
                  <p:cNvPr id="49" name="Cube 48"/>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a:t>
                    </a:r>
                  </a:p>
                </p:txBody>
              </p:sp>
              <p:sp>
                <p:nvSpPr>
                  <p:cNvPr id="50" name="Cube 49"/>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50</a:t>
                    </a:r>
                  </a:p>
                </p:txBody>
              </p:sp>
            </p:grpSp>
            <p:grpSp>
              <p:nvGrpSpPr>
                <p:cNvPr id="44" name="Group 43"/>
                <p:cNvGrpSpPr/>
                <p:nvPr/>
              </p:nvGrpSpPr>
              <p:grpSpPr>
                <a:xfrm>
                  <a:off x="3490739" y="3862042"/>
                  <a:ext cx="1890772" cy="643231"/>
                  <a:chOff x="3490739" y="4814252"/>
                  <a:chExt cx="1890772" cy="643231"/>
                </a:xfrm>
              </p:grpSpPr>
              <p:sp>
                <p:nvSpPr>
                  <p:cNvPr id="45" name="Cube 44"/>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p>
                </p:txBody>
              </p:sp>
              <p:sp>
                <p:nvSpPr>
                  <p:cNvPr id="46" name="Cube 45"/>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a:t>
                    </a:r>
                  </a:p>
                </p:txBody>
              </p:sp>
              <p:sp>
                <p:nvSpPr>
                  <p:cNvPr id="47" name="Cube 46"/>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a:t>
                    </a:r>
                  </a:p>
                </p:txBody>
              </p:sp>
            </p:grpSp>
          </p:grpSp>
          <p:grpSp>
            <p:nvGrpSpPr>
              <p:cNvPr id="29" name="Group 28"/>
              <p:cNvGrpSpPr/>
              <p:nvPr/>
            </p:nvGrpSpPr>
            <p:grpSpPr>
              <a:xfrm>
                <a:off x="1429928" y="2388960"/>
                <a:ext cx="1890772" cy="1595441"/>
                <a:chOff x="3490739" y="3862042"/>
                <a:chExt cx="1890772" cy="1595441"/>
              </a:xfrm>
            </p:grpSpPr>
            <p:grpSp>
              <p:nvGrpSpPr>
                <p:cNvPr id="30" name="Group 29"/>
                <p:cNvGrpSpPr/>
                <p:nvPr/>
              </p:nvGrpSpPr>
              <p:grpSpPr>
                <a:xfrm>
                  <a:off x="3490739" y="4814252"/>
                  <a:ext cx="1890772" cy="643231"/>
                  <a:chOff x="3490739" y="4814252"/>
                  <a:chExt cx="1890772" cy="643231"/>
                </a:xfrm>
              </p:grpSpPr>
              <p:sp>
                <p:nvSpPr>
                  <p:cNvPr id="39" name="Cube 38"/>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25</a:t>
                    </a:r>
                  </a:p>
                </p:txBody>
              </p:sp>
              <p:sp>
                <p:nvSpPr>
                  <p:cNvPr id="40" name="Cube 39"/>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p>
                </p:txBody>
              </p:sp>
              <p:sp>
                <p:nvSpPr>
                  <p:cNvPr id="41" name="Cube 40"/>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15</a:t>
                    </a:r>
                  </a:p>
                </p:txBody>
              </p:sp>
            </p:grpSp>
            <p:grpSp>
              <p:nvGrpSpPr>
                <p:cNvPr id="31" name="Group 30"/>
                <p:cNvGrpSpPr/>
                <p:nvPr/>
              </p:nvGrpSpPr>
              <p:grpSpPr>
                <a:xfrm>
                  <a:off x="3490739" y="4338147"/>
                  <a:ext cx="1890772" cy="643231"/>
                  <a:chOff x="3490739" y="4814252"/>
                  <a:chExt cx="1890772" cy="643231"/>
                </a:xfrm>
              </p:grpSpPr>
              <p:sp>
                <p:nvSpPr>
                  <p:cNvPr id="36" name="Cube 35"/>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30</a:t>
                    </a:r>
                  </a:p>
                </p:txBody>
              </p:sp>
              <p:sp>
                <p:nvSpPr>
                  <p:cNvPr id="37" name="Cube 36"/>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a:t>
                    </a:r>
                  </a:p>
                </p:txBody>
              </p:sp>
              <p:sp>
                <p:nvSpPr>
                  <p:cNvPr id="38" name="Cube 37"/>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50</a:t>
                    </a:r>
                  </a:p>
                </p:txBody>
              </p:sp>
            </p:grpSp>
            <p:grpSp>
              <p:nvGrpSpPr>
                <p:cNvPr id="32" name="Group 31"/>
                <p:cNvGrpSpPr/>
                <p:nvPr/>
              </p:nvGrpSpPr>
              <p:grpSpPr>
                <a:xfrm>
                  <a:off x="3490739" y="3862042"/>
                  <a:ext cx="1890772" cy="643231"/>
                  <a:chOff x="3490739" y="4814252"/>
                  <a:chExt cx="1890772" cy="643231"/>
                </a:xfrm>
              </p:grpSpPr>
              <p:sp>
                <p:nvSpPr>
                  <p:cNvPr id="33" name="Cube 32"/>
                  <p:cNvSpPr/>
                  <p:nvPr/>
                </p:nvSpPr>
                <p:spPr>
                  <a:xfrm>
                    <a:off x="3490739"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p>
                </p:txBody>
              </p:sp>
              <p:sp>
                <p:nvSpPr>
                  <p:cNvPr id="34" name="Cube 33"/>
                  <p:cNvSpPr/>
                  <p:nvPr/>
                </p:nvSpPr>
                <p:spPr>
                  <a:xfrm>
                    <a:off x="4062356"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a:t>
                    </a:r>
                  </a:p>
                </p:txBody>
              </p:sp>
              <p:sp>
                <p:nvSpPr>
                  <p:cNvPr id="35" name="Cube 34"/>
                  <p:cNvSpPr/>
                  <p:nvPr/>
                </p:nvSpPr>
                <p:spPr>
                  <a:xfrm>
                    <a:off x="4633973" y="4814252"/>
                    <a:ext cx="747538" cy="643231"/>
                  </a:xfrm>
                  <a:prstGeom prst="cube">
                    <a:avLst>
                      <a:gd name="adj" fmla="val 34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a:t>
                    </a:r>
                  </a:p>
                </p:txBody>
              </p:sp>
            </p:grpSp>
          </p:grpSp>
        </p:grpSp>
        <p:sp>
          <p:nvSpPr>
            <p:cNvPr id="18" name="TextBox 17"/>
            <p:cNvSpPr txBox="1"/>
            <p:nvPr/>
          </p:nvSpPr>
          <p:spPr>
            <a:xfrm rot="16200000">
              <a:off x="968635" y="3615069"/>
              <a:ext cx="441146" cy="369332"/>
            </a:xfrm>
            <a:prstGeom prst="rect">
              <a:avLst/>
            </a:prstGeom>
          </p:spPr>
          <p:txBody>
            <a:bodyPr wrap="none" rtlCol="0">
              <a:spAutoFit/>
            </a:bodyPr>
            <a:lstStyle/>
            <a:p>
              <a:pPr algn="ctr"/>
              <a:r>
                <a:rPr lang="en-US" dirty="0">
                  <a:solidFill>
                    <a:schemeClr val="accent6">
                      <a:lumMod val="75000"/>
                    </a:schemeClr>
                  </a:solidFill>
                </a:rPr>
                <a:t>11</a:t>
              </a:r>
            </a:p>
          </p:txBody>
        </p:sp>
        <p:sp>
          <p:nvSpPr>
            <p:cNvPr id="19" name="TextBox 18"/>
            <p:cNvSpPr txBox="1"/>
            <p:nvPr/>
          </p:nvSpPr>
          <p:spPr>
            <a:xfrm rot="16200000">
              <a:off x="968635" y="3126621"/>
              <a:ext cx="441146" cy="369332"/>
            </a:xfrm>
            <a:prstGeom prst="rect">
              <a:avLst/>
            </a:prstGeom>
          </p:spPr>
          <p:txBody>
            <a:bodyPr wrap="none" rtlCol="0">
              <a:spAutoFit/>
            </a:bodyPr>
            <a:lstStyle/>
            <a:p>
              <a:pPr algn="ctr"/>
              <a:r>
                <a:rPr lang="en-US" dirty="0">
                  <a:solidFill>
                    <a:schemeClr val="accent6">
                      <a:lumMod val="75000"/>
                    </a:schemeClr>
                  </a:solidFill>
                </a:rPr>
                <a:t>12</a:t>
              </a:r>
            </a:p>
          </p:txBody>
        </p:sp>
        <p:sp>
          <p:nvSpPr>
            <p:cNvPr id="20" name="TextBox 19"/>
            <p:cNvSpPr txBox="1"/>
            <p:nvPr/>
          </p:nvSpPr>
          <p:spPr>
            <a:xfrm rot="16200000">
              <a:off x="968635" y="2638173"/>
              <a:ext cx="441146" cy="369332"/>
            </a:xfrm>
            <a:prstGeom prst="rect">
              <a:avLst/>
            </a:prstGeom>
          </p:spPr>
          <p:txBody>
            <a:bodyPr wrap="none" rtlCol="0">
              <a:spAutoFit/>
            </a:bodyPr>
            <a:lstStyle/>
            <a:p>
              <a:pPr algn="ctr"/>
              <a:r>
                <a:rPr lang="en-US" dirty="0">
                  <a:solidFill>
                    <a:schemeClr val="accent6">
                      <a:lumMod val="75000"/>
                    </a:schemeClr>
                  </a:solidFill>
                </a:rPr>
                <a:t>13</a:t>
              </a:r>
            </a:p>
          </p:txBody>
        </p:sp>
        <p:grpSp>
          <p:nvGrpSpPr>
            <p:cNvPr id="21" name="Group 20"/>
            <p:cNvGrpSpPr/>
            <p:nvPr/>
          </p:nvGrpSpPr>
          <p:grpSpPr>
            <a:xfrm rot="18876336">
              <a:off x="1154966" y="1943384"/>
              <a:ext cx="1157289" cy="369334"/>
              <a:chOff x="280105" y="1433816"/>
              <a:chExt cx="1802104" cy="369334"/>
            </a:xfrm>
          </p:grpSpPr>
          <p:sp>
            <p:nvSpPr>
              <p:cNvPr id="24" name="TextBox 23"/>
              <p:cNvSpPr txBox="1"/>
              <p:nvPr/>
            </p:nvSpPr>
            <p:spPr>
              <a:xfrm>
                <a:off x="280105" y="1433817"/>
                <a:ext cx="487252" cy="369332"/>
              </a:xfrm>
              <a:prstGeom prst="rect">
                <a:avLst/>
              </a:prstGeom>
              <a:noFill/>
            </p:spPr>
            <p:txBody>
              <a:bodyPr wrap="none" rtlCol="0">
                <a:spAutoFit/>
              </a:bodyPr>
              <a:lstStyle/>
              <a:p>
                <a:pPr algn="ctr"/>
                <a:r>
                  <a:rPr lang="en-US" dirty="0">
                    <a:solidFill>
                      <a:schemeClr val="accent6">
                        <a:lumMod val="75000"/>
                      </a:schemeClr>
                    </a:solidFill>
                  </a:rPr>
                  <a:t>1</a:t>
                </a:r>
              </a:p>
            </p:txBody>
          </p:sp>
          <p:sp>
            <p:nvSpPr>
              <p:cNvPr id="25" name="TextBox 24"/>
              <p:cNvSpPr txBox="1"/>
              <p:nvPr/>
            </p:nvSpPr>
            <p:spPr>
              <a:xfrm>
                <a:off x="939763" y="1433818"/>
                <a:ext cx="487252" cy="369332"/>
              </a:xfrm>
              <a:prstGeom prst="rect">
                <a:avLst/>
              </a:prstGeom>
              <a:noFill/>
            </p:spPr>
            <p:txBody>
              <a:bodyPr wrap="none" rtlCol="0">
                <a:spAutoFit/>
              </a:bodyPr>
              <a:lstStyle/>
              <a:p>
                <a:pPr algn="ctr"/>
                <a:r>
                  <a:rPr lang="en-US" dirty="0">
                    <a:solidFill>
                      <a:schemeClr val="accent6">
                        <a:lumMod val="75000"/>
                      </a:schemeClr>
                    </a:solidFill>
                  </a:rPr>
                  <a:t>2</a:t>
                </a:r>
              </a:p>
            </p:txBody>
          </p:sp>
          <p:sp>
            <p:nvSpPr>
              <p:cNvPr id="26" name="TextBox 25"/>
              <p:cNvSpPr txBox="1"/>
              <p:nvPr/>
            </p:nvSpPr>
            <p:spPr>
              <a:xfrm>
                <a:off x="1594957" y="1433816"/>
                <a:ext cx="487252" cy="369332"/>
              </a:xfrm>
              <a:prstGeom prst="rect">
                <a:avLst/>
              </a:prstGeom>
              <a:noFill/>
            </p:spPr>
            <p:txBody>
              <a:bodyPr wrap="none" rtlCol="0">
                <a:spAutoFit/>
              </a:bodyPr>
              <a:lstStyle/>
              <a:p>
                <a:pPr algn="ctr"/>
                <a:r>
                  <a:rPr lang="en-US" dirty="0">
                    <a:solidFill>
                      <a:schemeClr val="accent6">
                        <a:lumMod val="75000"/>
                      </a:schemeClr>
                    </a:solidFill>
                  </a:rPr>
                  <a:t>5</a:t>
                </a:r>
              </a:p>
            </p:txBody>
          </p:sp>
        </p:grpSp>
        <p:sp>
          <p:nvSpPr>
            <p:cNvPr id="22" name="TextBox 21"/>
            <p:cNvSpPr txBox="1"/>
            <p:nvPr/>
          </p:nvSpPr>
          <p:spPr>
            <a:xfrm rot="16200000">
              <a:off x="194770" y="3102092"/>
              <a:ext cx="1343638" cy="369332"/>
            </a:xfrm>
            <a:prstGeom prst="rect">
              <a:avLst/>
            </a:prstGeom>
            <a:noFill/>
          </p:spPr>
          <p:txBody>
            <a:bodyPr wrap="none" rtlCol="0">
              <a:spAutoFit/>
            </a:bodyPr>
            <a:lstStyle/>
            <a:p>
              <a:r>
                <a:rPr lang="en-US">
                  <a:solidFill>
                    <a:schemeClr val="accent6">
                      <a:lumMod val="75000"/>
                    </a:schemeClr>
                  </a:solidFill>
                </a:rPr>
                <a:t>Product Id</a:t>
              </a:r>
              <a:endParaRPr lang="en-US" dirty="0">
                <a:solidFill>
                  <a:schemeClr val="accent6">
                    <a:lumMod val="75000"/>
                  </a:schemeClr>
                </a:solidFill>
              </a:endParaRPr>
            </a:p>
          </p:txBody>
        </p:sp>
        <p:sp>
          <p:nvSpPr>
            <p:cNvPr id="23" name="TextBox 22"/>
            <p:cNvSpPr txBox="1"/>
            <p:nvPr/>
          </p:nvSpPr>
          <p:spPr>
            <a:xfrm rot="19047463">
              <a:off x="793515" y="1752694"/>
              <a:ext cx="1441420" cy="369332"/>
            </a:xfrm>
            <a:prstGeom prst="rect">
              <a:avLst/>
            </a:prstGeom>
            <a:noFill/>
          </p:spPr>
          <p:txBody>
            <a:bodyPr wrap="none" rtlCol="0">
              <a:spAutoFit/>
            </a:bodyPr>
            <a:lstStyle/>
            <a:p>
              <a:r>
                <a:rPr lang="en-US" dirty="0">
                  <a:solidFill>
                    <a:schemeClr val="accent6">
                      <a:lumMod val="75000"/>
                    </a:schemeClr>
                  </a:solidFill>
                </a:rPr>
                <a:t>Location Id</a:t>
              </a:r>
            </a:p>
          </p:txBody>
        </p:sp>
      </p:grpSp>
      <p:sp>
        <p:nvSpPr>
          <p:cNvPr id="69" name="Content Placeholder 2"/>
          <p:cNvSpPr>
            <a:spLocks noGrp="1"/>
          </p:cNvSpPr>
          <p:nvPr>
            <p:ph idx="1"/>
          </p:nvPr>
        </p:nvSpPr>
        <p:spPr>
          <a:xfrm>
            <a:off x="7332312" y="3257522"/>
            <a:ext cx="4608676" cy="3069218"/>
          </a:xfrm>
        </p:spPr>
        <p:txBody>
          <a:bodyPr>
            <a:normAutofit/>
          </a:bodyPr>
          <a:lstStyle/>
          <a:p>
            <a:r>
              <a:rPr lang="en-US" sz="2400" dirty="0"/>
              <a:t>Multidimensional “Cube” of data</a:t>
            </a:r>
          </a:p>
        </p:txBody>
      </p:sp>
    </p:spTree>
    <p:extLst>
      <p:ext uri="{BB962C8B-B14F-4D97-AF65-F5344CB8AC3E}">
        <p14:creationId xmlns:p14="http://schemas.microsoft.com/office/powerpoint/2010/main" val="195330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par>
                                <p:cTn id="27" presetID="10"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xEl>
                                              <p:pRg st="0" end="0"/>
                                            </p:txEl>
                                          </p:spTgt>
                                        </p:tgtEl>
                                        <p:attrNameLst>
                                          <p:attrName>style.visibility</p:attrName>
                                        </p:attrNameLst>
                                      </p:cBhvr>
                                      <p:to>
                                        <p:strVal val="visible"/>
                                      </p:to>
                                    </p:set>
                                    <p:animEffect transition="in" filter="fade">
                                      <p:cBhvr>
                                        <p:cTn id="45"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P spid="91" grpId="0"/>
      <p:bldP spid="92" grpId="0"/>
      <p:bldP spid="93" grpId="0"/>
      <p:bldP spid="6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92824"/>
            <a:ext cx="9308826" cy="1325563"/>
          </a:xfrm>
        </p:spPr>
        <p:txBody>
          <a:bodyPr/>
          <a:lstStyle/>
          <a:p>
            <a:r>
              <a:rPr lang="en-US" dirty="0"/>
              <a:t>Multidimensional Data Model</a:t>
            </a:r>
            <a:endParaRPr lang="en-US" i="1" dirty="0"/>
          </a:p>
        </p:txBody>
      </p:sp>
      <p:graphicFrame>
        <p:nvGraphicFramePr>
          <p:cNvPr id="85" name="Table 84"/>
          <p:cNvGraphicFramePr>
            <a:graphicFrameLocks noGrp="1"/>
          </p:cNvGraphicFramePr>
          <p:nvPr>
            <p:extLst/>
          </p:nvPr>
        </p:nvGraphicFramePr>
        <p:xfrm>
          <a:off x="403412" y="1667933"/>
          <a:ext cx="3106969" cy="7045960"/>
        </p:xfrm>
        <a:graphic>
          <a:graphicData uri="http://schemas.openxmlformats.org/drawingml/2006/table">
            <a:tbl>
              <a:tblPr firstRow="1" bandRow="1">
                <a:tableStyleId>{5C22544A-7EE6-4342-B048-85BDC9FD1C3A}</a:tableStyleId>
              </a:tblPr>
              <a:tblGrid>
                <a:gridCol w="638944">
                  <a:extLst>
                    <a:ext uri="{9D8B030D-6E8A-4147-A177-3AD203B41FA5}">
                      <a16:colId xmlns:a16="http://schemas.microsoft.com/office/drawing/2014/main" val="20000"/>
                    </a:ext>
                  </a:extLst>
                </a:gridCol>
                <a:gridCol w="937850">
                  <a:extLst>
                    <a:ext uri="{9D8B030D-6E8A-4147-A177-3AD203B41FA5}">
                      <a16:colId xmlns:a16="http://schemas.microsoft.com/office/drawing/2014/main" val="20001"/>
                    </a:ext>
                  </a:extLst>
                </a:gridCol>
                <a:gridCol w="773315">
                  <a:extLst>
                    <a:ext uri="{9D8B030D-6E8A-4147-A177-3AD203B41FA5}">
                      <a16:colId xmlns:a16="http://schemas.microsoft.com/office/drawing/2014/main" val="20002"/>
                    </a:ext>
                  </a:extLst>
                </a:gridCol>
                <a:gridCol w="756860">
                  <a:extLst>
                    <a:ext uri="{9D8B030D-6E8A-4147-A177-3AD203B41FA5}">
                      <a16:colId xmlns:a16="http://schemas.microsoft.com/office/drawing/2014/main" val="20003"/>
                    </a:ext>
                  </a:extLst>
                </a:gridCol>
              </a:tblGrid>
              <a:tr h="370840">
                <a:tc>
                  <a:txBody>
                    <a:bodyPr/>
                    <a:lstStyle/>
                    <a:p>
                      <a:r>
                        <a:rPr lang="en-US" sz="1600" dirty="0" err="1"/>
                        <a:t>pid</a:t>
                      </a:r>
                      <a:endParaRPr lang="en-US" sz="1600" dirty="0"/>
                    </a:p>
                  </a:txBody>
                  <a:tcPr/>
                </a:tc>
                <a:tc>
                  <a:txBody>
                    <a:bodyPr/>
                    <a:lstStyle/>
                    <a:p>
                      <a:r>
                        <a:rPr lang="en-US" sz="1600" dirty="0" err="1"/>
                        <a:t>timeid</a:t>
                      </a:r>
                      <a:endParaRPr lang="en-US" sz="1600" dirty="0"/>
                    </a:p>
                  </a:txBody>
                  <a:tcPr/>
                </a:tc>
                <a:tc>
                  <a:txBody>
                    <a:bodyPr/>
                    <a:lstStyle/>
                    <a:p>
                      <a:r>
                        <a:rPr lang="en-US" sz="1600" dirty="0" err="1"/>
                        <a:t>locid</a:t>
                      </a:r>
                      <a:endParaRPr lang="en-US" sz="1600" dirty="0"/>
                    </a:p>
                  </a:txBody>
                  <a:tcPr/>
                </a:tc>
                <a:tc>
                  <a:txBody>
                    <a:bodyPr/>
                    <a:lstStyle/>
                    <a:p>
                      <a:r>
                        <a:rPr lang="en-US" sz="1600" dirty="0"/>
                        <a:t>sales</a:t>
                      </a:r>
                    </a:p>
                  </a:txBody>
                  <a:tcPr/>
                </a:tc>
                <a:extLst>
                  <a:ext uri="{0D108BD9-81ED-4DB2-BD59-A6C34878D82A}">
                    <a16:rowId xmlns:a16="http://schemas.microsoft.com/office/drawing/2014/main" val="10000"/>
                  </a:ext>
                </a:extLst>
              </a:tr>
              <a:tr h="370840">
                <a:tc>
                  <a:txBody>
                    <a:bodyPr/>
                    <a:lstStyle/>
                    <a:p>
                      <a:r>
                        <a:rPr lang="en-US" sz="1600" dirty="0"/>
                        <a:t>11</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25</a:t>
                      </a:r>
                    </a:p>
                  </a:txBody>
                  <a:tcPr/>
                </a:tc>
                <a:extLst>
                  <a:ext uri="{0D108BD9-81ED-4DB2-BD59-A6C34878D82A}">
                    <a16:rowId xmlns:a16="http://schemas.microsoft.com/office/drawing/2014/main" val="10001"/>
                  </a:ext>
                </a:extLst>
              </a:tr>
              <a:tr h="370840">
                <a:tc>
                  <a:txBody>
                    <a:bodyPr/>
                    <a:lstStyle/>
                    <a:p>
                      <a:r>
                        <a:rPr lang="en-US" sz="1600" dirty="0"/>
                        <a:t>11</a:t>
                      </a:r>
                    </a:p>
                  </a:txBody>
                  <a:tcPr/>
                </a:tc>
                <a:tc>
                  <a:txBody>
                    <a:bodyPr/>
                    <a:lstStyle/>
                    <a:p>
                      <a:r>
                        <a:rPr lang="en-US" sz="1600" dirty="0"/>
                        <a:t>2</a:t>
                      </a:r>
                    </a:p>
                  </a:txBody>
                  <a:tcPr/>
                </a:tc>
                <a:tc>
                  <a:txBody>
                    <a:bodyPr/>
                    <a:lstStyle/>
                    <a:p>
                      <a:r>
                        <a:rPr lang="en-US" sz="1600" dirty="0"/>
                        <a:t>1</a:t>
                      </a:r>
                    </a:p>
                  </a:txBody>
                  <a:tcPr/>
                </a:tc>
                <a:tc>
                  <a:txBody>
                    <a:bodyPr/>
                    <a:lstStyle/>
                    <a:p>
                      <a:r>
                        <a:rPr lang="en-US" sz="1600" dirty="0"/>
                        <a:t>8</a:t>
                      </a:r>
                    </a:p>
                  </a:txBody>
                  <a:tcPr/>
                </a:tc>
                <a:extLst>
                  <a:ext uri="{0D108BD9-81ED-4DB2-BD59-A6C34878D82A}">
                    <a16:rowId xmlns:a16="http://schemas.microsoft.com/office/drawing/2014/main" val="10002"/>
                  </a:ext>
                </a:extLst>
              </a:tr>
              <a:tr h="370840">
                <a:tc>
                  <a:txBody>
                    <a:bodyPr/>
                    <a:lstStyle/>
                    <a:p>
                      <a:r>
                        <a:rPr lang="en-US" sz="1600" dirty="0"/>
                        <a:t>11</a:t>
                      </a:r>
                    </a:p>
                  </a:txBody>
                  <a:tcPr/>
                </a:tc>
                <a:tc>
                  <a:txBody>
                    <a:bodyPr/>
                    <a:lstStyle/>
                    <a:p>
                      <a:r>
                        <a:rPr lang="en-US" sz="1600" dirty="0"/>
                        <a:t>3</a:t>
                      </a:r>
                    </a:p>
                  </a:txBody>
                  <a:tcPr/>
                </a:tc>
                <a:tc>
                  <a:txBody>
                    <a:bodyPr/>
                    <a:lstStyle/>
                    <a:p>
                      <a:r>
                        <a:rPr lang="en-US" sz="1600" dirty="0"/>
                        <a:t>1</a:t>
                      </a:r>
                    </a:p>
                  </a:txBody>
                  <a:tcPr/>
                </a:tc>
                <a:tc>
                  <a:txBody>
                    <a:bodyPr/>
                    <a:lstStyle/>
                    <a:p>
                      <a:r>
                        <a:rPr lang="en-US" sz="1600" dirty="0"/>
                        <a:t>15</a:t>
                      </a:r>
                    </a:p>
                  </a:txBody>
                  <a:tcPr/>
                </a:tc>
                <a:extLst>
                  <a:ext uri="{0D108BD9-81ED-4DB2-BD59-A6C34878D82A}">
                    <a16:rowId xmlns:a16="http://schemas.microsoft.com/office/drawing/2014/main" val="10003"/>
                  </a:ext>
                </a:extLst>
              </a:tr>
              <a:tr h="370840">
                <a:tc>
                  <a:txBody>
                    <a:bodyPr/>
                    <a:lstStyle/>
                    <a:p>
                      <a:r>
                        <a:rPr lang="en-US" sz="1600" dirty="0"/>
                        <a:t>12</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30</a:t>
                      </a:r>
                    </a:p>
                  </a:txBody>
                  <a:tcPr/>
                </a:tc>
                <a:extLst>
                  <a:ext uri="{0D108BD9-81ED-4DB2-BD59-A6C34878D82A}">
                    <a16:rowId xmlns:a16="http://schemas.microsoft.com/office/drawing/2014/main" val="10004"/>
                  </a:ext>
                </a:extLst>
              </a:tr>
              <a:tr h="370840">
                <a:tc>
                  <a:txBody>
                    <a:bodyPr/>
                    <a:lstStyle/>
                    <a:p>
                      <a:r>
                        <a:rPr lang="en-US" sz="1600" dirty="0"/>
                        <a:t>12</a:t>
                      </a:r>
                    </a:p>
                  </a:txBody>
                  <a:tcPr/>
                </a:tc>
                <a:tc>
                  <a:txBody>
                    <a:bodyPr/>
                    <a:lstStyle/>
                    <a:p>
                      <a:r>
                        <a:rPr lang="en-US" sz="1600" dirty="0"/>
                        <a:t>2</a:t>
                      </a:r>
                    </a:p>
                  </a:txBody>
                  <a:tcPr/>
                </a:tc>
                <a:tc>
                  <a:txBody>
                    <a:bodyPr/>
                    <a:lstStyle/>
                    <a:p>
                      <a:r>
                        <a:rPr lang="en-US" sz="1600" dirty="0"/>
                        <a:t>1</a:t>
                      </a:r>
                    </a:p>
                  </a:txBody>
                  <a:tcPr/>
                </a:tc>
                <a:tc>
                  <a:txBody>
                    <a:bodyPr/>
                    <a:lstStyle/>
                    <a:p>
                      <a:r>
                        <a:rPr lang="en-US" sz="1600" dirty="0"/>
                        <a:t>20</a:t>
                      </a:r>
                    </a:p>
                  </a:txBody>
                  <a:tcPr/>
                </a:tc>
                <a:extLst>
                  <a:ext uri="{0D108BD9-81ED-4DB2-BD59-A6C34878D82A}">
                    <a16:rowId xmlns:a16="http://schemas.microsoft.com/office/drawing/2014/main" val="10005"/>
                  </a:ext>
                </a:extLst>
              </a:tr>
              <a:tr h="370840">
                <a:tc>
                  <a:txBody>
                    <a:bodyPr/>
                    <a:lstStyle/>
                    <a:p>
                      <a:r>
                        <a:rPr lang="en-US" sz="1600" dirty="0"/>
                        <a:t>12</a:t>
                      </a:r>
                    </a:p>
                  </a:txBody>
                  <a:tcPr/>
                </a:tc>
                <a:tc>
                  <a:txBody>
                    <a:bodyPr/>
                    <a:lstStyle/>
                    <a:p>
                      <a:r>
                        <a:rPr lang="en-US" sz="1600" dirty="0"/>
                        <a:t>3</a:t>
                      </a:r>
                    </a:p>
                  </a:txBody>
                  <a:tcPr/>
                </a:tc>
                <a:tc>
                  <a:txBody>
                    <a:bodyPr/>
                    <a:lstStyle/>
                    <a:p>
                      <a:r>
                        <a:rPr lang="en-US" sz="1600" dirty="0"/>
                        <a:t>1</a:t>
                      </a:r>
                    </a:p>
                  </a:txBody>
                  <a:tcPr/>
                </a:tc>
                <a:tc>
                  <a:txBody>
                    <a:bodyPr/>
                    <a:lstStyle/>
                    <a:p>
                      <a:r>
                        <a:rPr lang="en-US" sz="1600" dirty="0"/>
                        <a:t>50</a:t>
                      </a:r>
                    </a:p>
                  </a:txBody>
                  <a:tcPr/>
                </a:tc>
                <a:extLst>
                  <a:ext uri="{0D108BD9-81ED-4DB2-BD59-A6C34878D82A}">
                    <a16:rowId xmlns:a16="http://schemas.microsoft.com/office/drawing/2014/main" val="10006"/>
                  </a:ext>
                </a:extLst>
              </a:tr>
              <a:tr h="370840">
                <a:tc>
                  <a:txBody>
                    <a:bodyPr/>
                    <a:lstStyle/>
                    <a:p>
                      <a:r>
                        <a:rPr lang="en-US" sz="1600" dirty="0"/>
                        <a:t>12</a:t>
                      </a:r>
                    </a:p>
                  </a:txBody>
                  <a:tcPr/>
                </a:tc>
                <a:tc>
                  <a:txBody>
                    <a:bodyPr/>
                    <a:lstStyle/>
                    <a:p>
                      <a:r>
                        <a:rPr lang="en-US" sz="1600" dirty="0"/>
                        <a:t>1</a:t>
                      </a:r>
                    </a:p>
                  </a:txBody>
                  <a:tcPr/>
                </a:tc>
                <a:tc>
                  <a:txBody>
                    <a:bodyPr/>
                    <a:lstStyle/>
                    <a:p>
                      <a:r>
                        <a:rPr lang="en-US" sz="1600" dirty="0"/>
                        <a:t>1</a:t>
                      </a:r>
                    </a:p>
                  </a:txBody>
                  <a:tcPr/>
                </a:tc>
                <a:tc>
                  <a:txBody>
                    <a:bodyPr/>
                    <a:lstStyle/>
                    <a:p>
                      <a:r>
                        <a:rPr lang="en-US" sz="1600" dirty="0"/>
                        <a:t>8</a:t>
                      </a:r>
                    </a:p>
                  </a:txBody>
                  <a:tcPr/>
                </a:tc>
                <a:extLst>
                  <a:ext uri="{0D108BD9-81ED-4DB2-BD59-A6C34878D82A}">
                    <a16:rowId xmlns:a16="http://schemas.microsoft.com/office/drawing/2014/main" val="10007"/>
                  </a:ext>
                </a:extLst>
              </a:tr>
              <a:tr h="370840">
                <a:tc>
                  <a:txBody>
                    <a:bodyPr/>
                    <a:lstStyle/>
                    <a:p>
                      <a:r>
                        <a:rPr lang="en-US" sz="1600" dirty="0"/>
                        <a:t>13</a:t>
                      </a:r>
                    </a:p>
                  </a:txBody>
                  <a:tcPr/>
                </a:tc>
                <a:tc>
                  <a:txBody>
                    <a:bodyPr/>
                    <a:lstStyle/>
                    <a:p>
                      <a:r>
                        <a:rPr lang="en-US" sz="1600" dirty="0"/>
                        <a:t>2</a:t>
                      </a:r>
                    </a:p>
                  </a:txBody>
                  <a:tcPr/>
                </a:tc>
                <a:tc>
                  <a:txBody>
                    <a:bodyPr/>
                    <a:lstStyle/>
                    <a:p>
                      <a:r>
                        <a:rPr lang="en-US" sz="1600" dirty="0"/>
                        <a:t>1</a:t>
                      </a:r>
                    </a:p>
                  </a:txBody>
                  <a:tcPr/>
                </a:tc>
                <a:tc>
                  <a:txBody>
                    <a:bodyPr/>
                    <a:lstStyle/>
                    <a:p>
                      <a:r>
                        <a:rPr lang="en-US" sz="1600" dirty="0"/>
                        <a:t>10</a:t>
                      </a:r>
                    </a:p>
                  </a:txBody>
                  <a:tcPr/>
                </a:tc>
                <a:extLst>
                  <a:ext uri="{0D108BD9-81ED-4DB2-BD59-A6C34878D82A}">
                    <a16:rowId xmlns:a16="http://schemas.microsoft.com/office/drawing/2014/main" val="10008"/>
                  </a:ext>
                </a:extLst>
              </a:tr>
              <a:tr h="370840">
                <a:tc>
                  <a:txBody>
                    <a:bodyPr/>
                    <a:lstStyle/>
                    <a:p>
                      <a:r>
                        <a:rPr lang="en-US" sz="1600" dirty="0"/>
                        <a:t>13</a:t>
                      </a:r>
                    </a:p>
                  </a:txBody>
                  <a:tcPr/>
                </a:tc>
                <a:tc>
                  <a:txBody>
                    <a:bodyPr/>
                    <a:lstStyle/>
                    <a:p>
                      <a:r>
                        <a:rPr lang="en-US" sz="1600" dirty="0"/>
                        <a:t>3</a:t>
                      </a:r>
                    </a:p>
                  </a:txBody>
                  <a:tcPr/>
                </a:tc>
                <a:tc>
                  <a:txBody>
                    <a:bodyPr/>
                    <a:lstStyle/>
                    <a:p>
                      <a:r>
                        <a:rPr lang="en-US" sz="1600" dirty="0"/>
                        <a:t>1</a:t>
                      </a:r>
                    </a:p>
                  </a:txBody>
                  <a:tcPr/>
                </a:tc>
                <a:tc>
                  <a:txBody>
                    <a:bodyPr/>
                    <a:lstStyle/>
                    <a:p>
                      <a:r>
                        <a:rPr lang="en-US" sz="1600" dirty="0"/>
                        <a:t>10</a:t>
                      </a:r>
                    </a:p>
                  </a:txBody>
                  <a:tcPr/>
                </a:tc>
                <a:extLst>
                  <a:ext uri="{0D108BD9-81ED-4DB2-BD59-A6C34878D82A}">
                    <a16:rowId xmlns:a16="http://schemas.microsoft.com/office/drawing/2014/main" val="10009"/>
                  </a:ext>
                </a:extLst>
              </a:tr>
              <a:tr h="370840">
                <a:tc>
                  <a:txBody>
                    <a:bodyPr/>
                    <a:lstStyle/>
                    <a:p>
                      <a:r>
                        <a:rPr lang="en-US" sz="1600" dirty="0"/>
                        <a:t>11</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35</a:t>
                      </a:r>
                    </a:p>
                  </a:txBody>
                  <a:tcPr/>
                </a:tc>
                <a:extLst>
                  <a:ext uri="{0D108BD9-81ED-4DB2-BD59-A6C34878D82A}">
                    <a16:rowId xmlns:a16="http://schemas.microsoft.com/office/drawing/2014/main" val="10010"/>
                  </a:ext>
                </a:extLst>
              </a:tr>
              <a:tr h="370840">
                <a:tc>
                  <a:txBody>
                    <a:bodyPr/>
                    <a:lstStyle/>
                    <a:p>
                      <a:r>
                        <a:rPr lang="en-US" sz="1600" dirty="0"/>
                        <a:t>11</a:t>
                      </a:r>
                    </a:p>
                  </a:txBody>
                  <a:tcPr/>
                </a:tc>
                <a:tc>
                  <a:txBody>
                    <a:bodyPr/>
                    <a:lstStyle/>
                    <a:p>
                      <a:r>
                        <a:rPr lang="en-US" sz="1600" dirty="0"/>
                        <a:t>2</a:t>
                      </a:r>
                    </a:p>
                  </a:txBody>
                  <a:tcPr/>
                </a:tc>
                <a:tc>
                  <a:txBody>
                    <a:bodyPr/>
                    <a:lstStyle/>
                    <a:p>
                      <a:r>
                        <a:rPr lang="en-US" sz="1600" dirty="0"/>
                        <a:t>2</a:t>
                      </a:r>
                    </a:p>
                  </a:txBody>
                  <a:tcPr/>
                </a:tc>
                <a:tc>
                  <a:txBody>
                    <a:bodyPr/>
                    <a:lstStyle/>
                    <a:p>
                      <a:r>
                        <a:rPr lang="en-US" sz="1600" dirty="0"/>
                        <a:t>22</a:t>
                      </a:r>
                    </a:p>
                  </a:txBody>
                  <a:tcPr/>
                </a:tc>
                <a:extLst>
                  <a:ext uri="{0D108BD9-81ED-4DB2-BD59-A6C34878D82A}">
                    <a16:rowId xmlns:a16="http://schemas.microsoft.com/office/drawing/2014/main" val="10011"/>
                  </a:ext>
                </a:extLst>
              </a:tr>
              <a:tr h="370840">
                <a:tc>
                  <a:txBody>
                    <a:bodyPr/>
                    <a:lstStyle/>
                    <a:p>
                      <a:r>
                        <a:rPr lang="en-US" sz="1600" dirty="0"/>
                        <a:t>11</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10</a:t>
                      </a:r>
                    </a:p>
                  </a:txBody>
                  <a:tcPr/>
                </a:tc>
                <a:extLst>
                  <a:ext uri="{0D108BD9-81ED-4DB2-BD59-A6C34878D82A}">
                    <a16:rowId xmlns:a16="http://schemas.microsoft.com/office/drawing/2014/main" val="10012"/>
                  </a:ext>
                </a:extLst>
              </a:tr>
              <a:tr h="370840">
                <a:tc>
                  <a:txBody>
                    <a:bodyPr/>
                    <a:lstStyle/>
                    <a:p>
                      <a:r>
                        <a:rPr lang="en-US" sz="1600" dirty="0"/>
                        <a:t>12</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26</a:t>
                      </a:r>
                    </a:p>
                  </a:txBody>
                  <a:tcPr/>
                </a:tc>
                <a:extLst>
                  <a:ext uri="{0D108BD9-81ED-4DB2-BD59-A6C34878D82A}">
                    <a16:rowId xmlns:a16="http://schemas.microsoft.com/office/drawing/2014/main" val="10013"/>
                  </a:ext>
                </a:extLst>
              </a:tr>
              <a:tr h="370840">
                <a:tc>
                  <a:txBody>
                    <a:bodyPr/>
                    <a:lstStyle/>
                    <a:p>
                      <a:r>
                        <a:rPr lang="en-US" sz="1600" dirty="0"/>
                        <a:t>12</a:t>
                      </a:r>
                    </a:p>
                  </a:txBody>
                  <a:tcPr/>
                </a:tc>
                <a:tc>
                  <a:txBody>
                    <a:bodyPr/>
                    <a:lstStyle/>
                    <a:p>
                      <a:r>
                        <a:rPr lang="en-US" sz="1600" dirty="0"/>
                        <a:t>2</a:t>
                      </a:r>
                    </a:p>
                  </a:txBody>
                  <a:tcPr/>
                </a:tc>
                <a:tc>
                  <a:txBody>
                    <a:bodyPr/>
                    <a:lstStyle/>
                    <a:p>
                      <a:r>
                        <a:rPr lang="en-US" sz="1600" dirty="0"/>
                        <a:t>2</a:t>
                      </a:r>
                    </a:p>
                  </a:txBody>
                  <a:tcPr/>
                </a:tc>
                <a:tc>
                  <a:txBody>
                    <a:bodyPr/>
                    <a:lstStyle/>
                    <a:p>
                      <a:r>
                        <a:rPr lang="en-US" sz="1600" dirty="0"/>
                        <a:t>45</a:t>
                      </a:r>
                    </a:p>
                  </a:txBody>
                  <a:tcPr/>
                </a:tc>
                <a:extLst>
                  <a:ext uri="{0D108BD9-81ED-4DB2-BD59-A6C34878D82A}">
                    <a16:rowId xmlns:a16="http://schemas.microsoft.com/office/drawing/2014/main" val="10014"/>
                  </a:ext>
                </a:extLst>
              </a:tr>
              <a:tr h="370840">
                <a:tc>
                  <a:txBody>
                    <a:bodyPr/>
                    <a:lstStyle/>
                    <a:p>
                      <a:r>
                        <a:rPr lang="en-US" sz="1600" dirty="0"/>
                        <a:t>12</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20</a:t>
                      </a:r>
                    </a:p>
                  </a:txBody>
                  <a:tcPr/>
                </a:tc>
                <a:extLst>
                  <a:ext uri="{0D108BD9-81ED-4DB2-BD59-A6C34878D82A}">
                    <a16:rowId xmlns:a16="http://schemas.microsoft.com/office/drawing/2014/main" val="10015"/>
                  </a:ext>
                </a:extLst>
              </a:tr>
              <a:tr h="370840">
                <a:tc>
                  <a:txBody>
                    <a:bodyPr/>
                    <a:lstStyle/>
                    <a:p>
                      <a:r>
                        <a:rPr lang="en-US" sz="1600" dirty="0"/>
                        <a:t>13</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20</a:t>
                      </a:r>
                    </a:p>
                  </a:txBody>
                  <a:tcPr/>
                </a:tc>
                <a:extLst>
                  <a:ext uri="{0D108BD9-81ED-4DB2-BD59-A6C34878D82A}">
                    <a16:rowId xmlns:a16="http://schemas.microsoft.com/office/drawing/2014/main" val="10016"/>
                  </a:ext>
                </a:extLst>
              </a:tr>
              <a:tr h="370840">
                <a:tc>
                  <a:txBody>
                    <a:bodyPr/>
                    <a:lstStyle/>
                    <a:p>
                      <a:r>
                        <a:rPr lang="en-US" sz="1600" dirty="0"/>
                        <a:t>13</a:t>
                      </a:r>
                    </a:p>
                  </a:txBody>
                  <a:tcPr/>
                </a:tc>
                <a:tc>
                  <a:txBody>
                    <a:bodyPr/>
                    <a:lstStyle/>
                    <a:p>
                      <a:r>
                        <a:rPr lang="en-US" sz="1600" dirty="0"/>
                        <a:t>2</a:t>
                      </a:r>
                    </a:p>
                  </a:txBody>
                  <a:tcPr/>
                </a:tc>
                <a:tc>
                  <a:txBody>
                    <a:bodyPr/>
                    <a:lstStyle/>
                    <a:p>
                      <a:r>
                        <a:rPr lang="en-US" sz="1600" dirty="0"/>
                        <a:t>2</a:t>
                      </a:r>
                    </a:p>
                  </a:txBody>
                  <a:tcPr/>
                </a:tc>
                <a:tc>
                  <a:txBody>
                    <a:bodyPr/>
                    <a:lstStyle/>
                    <a:p>
                      <a:r>
                        <a:rPr lang="en-US" sz="1600" dirty="0"/>
                        <a:t>40</a:t>
                      </a:r>
                    </a:p>
                  </a:txBody>
                  <a:tcPr/>
                </a:tc>
                <a:extLst>
                  <a:ext uri="{0D108BD9-81ED-4DB2-BD59-A6C34878D82A}">
                    <a16:rowId xmlns:a16="http://schemas.microsoft.com/office/drawing/2014/main" val="10017"/>
                  </a:ext>
                </a:extLst>
              </a:tr>
              <a:tr h="370840">
                <a:tc>
                  <a:txBody>
                    <a:bodyPr/>
                    <a:lstStyle/>
                    <a:p>
                      <a:r>
                        <a:rPr lang="en-US" sz="1600" dirty="0"/>
                        <a:t>13</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5</a:t>
                      </a:r>
                    </a:p>
                  </a:txBody>
                  <a:tcPr/>
                </a:tc>
                <a:extLst>
                  <a:ext uri="{0D108BD9-81ED-4DB2-BD59-A6C34878D82A}">
                    <a16:rowId xmlns:a16="http://schemas.microsoft.com/office/drawing/2014/main" val="10018"/>
                  </a:ext>
                </a:extLst>
              </a:tr>
            </a:tbl>
          </a:graphicData>
        </a:graphic>
      </p:graphicFrame>
      <p:sp>
        <p:nvSpPr>
          <p:cNvPr id="86" name="TextBox 85"/>
          <p:cNvSpPr txBox="1"/>
          <p:nvPr/>
        </p:nvSpPr>
        <p:spPr>
          <a:xfrm>
            <a:off x="403412" y="1248616"/>
            <a:ext cx="3314968" cy="461665"/>
          </a:xfrm>
          <a:prstGeom prst="rect">
            <a:avLst/>
          </a:prstGeom>
          <a:noFill/>
        </p:spPr>
        <p:txBody>
          <a:bodyPr wrap="square" rtlCol="0">
            <a:spAutoFit/>
          </a:bodyPr>
          <a:lstStyle/>
          <a:p>
            <a:r>
              <a:rPr lang="en-US" sz="2400" i="1" dirty="0"/>
              <a:t>Sales</a:t>
            </a:r>
            <a:r>
              <a:rPr lang="en-US" sz="2400" dirty="0"/>
              <a:t> </a:t>
            </a:r>
            <a:r>
              <a:rPr lang="en-US" sz="2400" b="1" dirty="0">
                <a:solidFill>
                  <a:schemeClr val="accent1"/>
                </a:solidFill>
              </a:rPr>
              <a:t>Fact Table</a:t>
            </a:r>
          </a:p>
        </p:txBody>
      </p:sp>
      <p:graphicFrame>
        <p:nvGraphicFramePr>
          <p:cNvPr id="87" name="Table 86"/>
          <p:cNvGraphicFramePr>
            <a:graphicFrameLocks noGrp="1"/>
          </p:cNvGraphicFramePr>
          <p:nvPr>
            <p:extLst/>
          </p:nvPr>
        </p:nvGraphicFramePr>
        <p:xfrm>
          <a:off x="3829533" y="1667933"/>
          <a:ext cx="4173372" cy="1306796"/>
        </p:xfrm>
        <a:graphic>
          <a:graphicData uri="http://schemas.openxmlformats.org/drawingml/2006/table">
            <a:tbl>
              <a:tblPr firstRow="1" bandRow="1">
                <a:tableStyleId>{93296810-A885-4BE3-A3E7-6D5BEEA58F35}</a:tableStyleId>
              </a:tblPr>
              <a:tblGrid>
                <a:gridCol w="761660">
                  <a:extLst>
                    <a:ext uri="{9D8B030D-6E8A-4147-A177-3AD203B41FA5}">
                      <a16:colId xmlns:a16="http://schemas.microsoft.com/office/drawing/2014/main" val="20000"/>
                    </a:ext>
                  </a:extLst>
                </a:gridCol>
                <a:gridCol w="1277325">
                  <a:extLst>
                    <a:ext uri="{9D8B030D-6E8A-4147-A177-3AD203B41FA5}">
                      <a16:colId xmlns:a16="http://schemas.microsoft.com/office/drawing/2014/main" val="20001"/>
                    </a:ext>
                  </a:extLst>
                </a:gridCol>
                <a:gridCol w="1166536">
                  <a:extLst>
                    <a:ext uri="{9D8B030D-6E8A-4147-A177-3AD203B41FA5}">
                      <a16:colId xmlns:a16="http://schemas.microsoft.com/office/drawing/2014/main" val="20002"/>
                    </a:ext>
                  </a:extLst>
                </a:gridCol>
                <a:gridCol w="967851">
                  <a:extLst>
                    <a:ext uri="{9D8B030D-6E8A-4147-A177-3AD203B41FA5}">
                      <a16:colId xmlns:a16="http://schemas.microsoft.com/office/drawing/2014/main" val="20003"/>
                    </a:ext>
                  </a:extLst>
                </a:gridCol>
              </a:tblGrid>
              <a:tr h="326699">
                <a:tc>
                  <a:txBody>
                    <a:bodyPr/>
                    <a:lstStyle/>
                    <a:p>
                      <a:r>
                        <a:rPr lang="en-US" sz="1400" dirty="0" err="1"/>
                        <a:t>locid</a:t>
                      </a:r>
                      <a:endParaRPr lang="en-US" sz="1400" dirty="0"/>
                    </a:p>
                  </a:txBody>
                  <a:tcPr/>
                </a:tc>
                <a:tc>
                  <a:txBody>
                    <a:bodyPr/>
                    <a:lstStyle/>
                    <a:p>
                      <a:r>
                        <a:rPr lang="en-US" sz="1400" dirty="0"/>
                        <a:t>city</a:t>
                      </a:r>
                    </a:p>
                  </a:txBody>
                  <a:tcPr/>
                </a:tc>
                <a:tc>
                  <a:txBody>
                    <a:bodyPr/>
                    <a:lstStyle/>
                    <a:p>
                      <a:r>
                        <a:rPr lang="en-US" sz="1400" dirty="0"/>
                        <a:t>state</a:t>
                      </a:r>
                    </a:p>
                  </a:txBody>
                  <a:tcPr/>
                </a:tc>
                <a:tc>
                  <a:txBody>
                    <a:bodyPr/>
                    <a:lstStyle/>
                    <a:p>
                      <a:r>
                        <a:rPr lang="en-US" sz="1400" dirty="0"/>
                        <a:t>country</a:t>
                      </a:r>
                    </a:p>
                  </a:txBody>
                  <a:tcPr/>
                </a:tc>
                <a:extLst>
                  <a:ext uri="{0D108BD9-81ED-4DB2-BD59-A6C34878D82A}">
                    <a16:rowId xmlns:a16="http://schemas.microsoft.com/office/drawing/2014/main" val="10000"/>
                  </a:ext>
                </a:extLst>
              </a:tr>
              <a:tr h="326699">
                <a:tc>
                  <a:txBody>
                    <a:bodyPr/>
                    <a:lstStyle/>
                    <a:p>
                      <a:r>
                        <a:rPr lang="en-US" sz="1400" dirty="0"/>
                        <a:t>1</a:t>
                      </a:r>
                    </a:p>
                  </a:txBody>
                  <a:tcPr/>
                </a:tc>
                <a:tc>
                  <a:txBody>
                    <a:bodyPr/>
                    <a:lstStyle/>
                    <a:p>
                      <a:r>
                        <a:rPr lang="en-US" sz="1400" dirty="0"/>
                        <a:t>Omaha</a:t>
                      </a:r>
                    </a:p>
                  </a:txBody>
                  <a:tcPr/>
                </a:tc>
                <a:tc>
                  <a:txBody>
                    <a:bodyPr/>
                    <a:lstStyle/>
                    <a:p>
                      <a:r>
                        <a:rPr lang="en-US" sz="1400" dirty="0"/>
                        <a:t>Nebraska</a:t>
                      </a:r>
                    </a:p>
                  </a:txBody>
                  <a:tcPr/>
                </a:tc>
                <a:tc>
                  <a:txBody>
                    <a:bodyPr/>
                    <a:lstStyle/>
                    <a:p>
                      <a:r>
                        <a:rPr lang="en-US" sz="1400" dirty="0"/>
                        <a:t>USA</a:t>
                      </a:r>
                    </a:p>
                  </a:txBody>
                  <a:tcPr/>
                </a:tc>
                <a:extLst>
                  <a:ext uri="{0D108BD9-81ED-4DB2-BD59-A6C34878D82A}">
                    <a16:rowId xmlns:a16="http://schemas.microsoft.com/office/drawing/2014/main" val="10001"/>
                  </a:ext>
                </a:extLst>
              </a:tr>
              <a:tr h="326699">
                <a:tc>
                  <a:txBody>
                    <a:bodyPr/>
                    <a:lstStyle/>
                    <a:p>
                      <a:r>
                        <a:rPr lang="en-US" sz="1400" dirty="0"/>
                        <a:t>2</a:t>
                      </a:r>
                    </a:p>
                  </a:txBody>
                  <a:tcPr/>
                </a:tc>
                <a:tc>
                  <a:txBody>
                    <a:bodyPr/>
                    <a:lstStyle/>
                    <a:p>
                      <a:r>
                        <a:rPr lang="en-US" sz="1400" dirty="0"/>
                        <a:t>Seoul</a:t>
                      </a:r>
                    </a:p>
                  </a:txBody>
                  <a:tcPr/>
                </a:tc>
                <a:tc>
                  <a:txBody>
                    <a:bodyPr/>
                    <a:lstStyle/>
                    <a:p>
                      <a:endParaRPr lang="en-US" sz="1400" dirty="0"/>
                    </a:p>
                  </a:txBody>
                  <a:tcPr/>
                </a:tc>
                <a:tc>
                  <a:txBody>
                    <a:bodyPr/>
                    <a:lstStyle/>
                    <a:p>
                      <a:r>
                        <a:rPr lang="en-US" sz="1400" dirty="0"/>
                        <a:t>Korea</a:t>
                      </a:r>
                    </a:p>
                  </a:txBody>
                  <a:tcPr/>
                </a:tc>
                <a:extLst>
                  <a:ext uri="{0D108BD9-81ED-4DB2-BD59-A6C34878D82A}">
                    <a16:rowId xmlns:a16="http://schemas.microsoft.com/office/drawing/2014/main" val="10002"/>
                  </a:ext>
                </a:extLst>
              </a:tr>
              <a:tr h="326699">
                <a:tc>
                  <a:txBody>
                    <a:bodyPr/>
                    <a:lstStyle/>
                    <a:p>
                      <a:r>
                        <a:rPr lang="en-US" sz="1400" dirty="0"/>
                        <a:t>5</a:t>
                      </a:r>
                    </a:p>
                  </a:txBody>
                  <a:tcPr/>
                </a:tc>
                <a:tc>
                  <a:txBody>
                    <a:bodyPr/>
                    <a:lstStyle/>
                    <a:p>
                      <a:r>
                        <a:rPr lang="en-US" sz="1400" dirty="0"/>
                        <a:t>Richmond</a:t>
                      </a:r>
                    </a:p>
                  </a:txBody>
                  <a:tcPr/>
                </a:tc>
                <a:tc>
                  <a:txBody>
                    <a:bodyPr/>
                    <a:lstStyle/>
                    <a:p>
                      <a:r>
                        <a:rPr lang="en-US" sz="1400" dirty="0"/>
                        <a:t>Virginia</a:t>
                      </a:r>
                    </a:p>
                  </a:txBody>
                  <a:tcPr/>
                </a:tc>
                <a:tc>
                  <a:txBody>
                    <a:bodyPr/>
                    <a:lstStyle/>
                    <a:p>
                      <a:r>
                        <a:rPr lang="en-US" sz="1400" dirty="0"/>
                        <a:t>USA</a:t>
                      </a:r>
                    </a:p>
                  </a:txBody>
                  <a:tcPr/>
                </a:tc>
                <a:extLst>
                  <a:ext uri="{0D108BD9-81ED-4DB2-BD59-A6C34878D82A}">
                    <a16:rowId xmlns:a16="http://schemas.microsoft.com/office/drawing/2014/main" val="10003"/>
                  </a:ext>
                </a:extLst>
              </a:tr>
            </a:tbl>
          </a:graphicData>
        </a:graphic>
      </p:graphicFrame>
      <p:graphicFrame>
        <p:nvGraphicFramePr>
          <p:cNvPr id="88" name="Table 87"/>
          <p:cNvGraphicFramePr>
            <a:graphicFrameLocks noGrp="1"/>
          </p:cNvGraphicFramePr>
          <p:nvPr>
            <p:extLst/>
          </p:nvPr>
        </p:nvGraphicFramePr>
        <p:xfrm>
          <a:off x="3829533" y="3467357"/>
          <a:ext cx="3499311" cy="1296240"/>
        </p:xfrm>
        <a:graphic>
          <a:graphicData uri="http://schemas.openxmlformats.org/drawingml/2006/table">
            <a:tbl>
              <a:tblPr firstRow="1" bandRow="1">
                <a:tableStyleId>{93296810-A885-4BE3-A3E7-6D5BEEA58F35}</a:tableStyleId>
              </a:tblPr>
              <a:tblGrid>
                <a:gridCol w="592908">
                  <a:extLst>
                    <a:ext uri="{9D8B030D-6E8A-4147-A177-3AD203B41FA5}">
                      <a16:colId xmlns:a16="http://schemas.microsoft.com/office/drawing/2014/main" val="20000"/>
                    </a:ext>
                  </a:extLst>
                </a:gridCol>
                <a:gridCol w="1045335">
                  <a:extLst>
                    <a:ext uri="{9D8B030D-6E8A-4147-A177-3AD203B41FA5}">
                      <a16:colId xmlns:a16="http://schemas.microsoft.com/office/drawing/2014/main" val="20001"/>
                    </a:ext>
                  </a:extLst>
                </a:gridCol>
                <a:gridCol w="1102855">
                  <a:extLst>
                    <a:ext uri="{9D8B030D-6E8A-4147-A177-3AD203B41FA5}">
                      <a16:colId xmlns:a16="http://schemas.microsoft.com/office/drawing/2014/main" val="20002"/>
                    </a:ext>
                  </a:extLst>
                </a:gridCol>
                <a:gridCol w="758213">
                  <a:extLst>
                    <a:ext uri="{9D8B030D-6E8A-4147-A177-3AD203B41FA5}">
                      <a16:colId xmlns:a16="http://schemas.microsoft.com/office/drawing/2014/main" val="20003"/>
                    </a:ext>
                  </a:extLst>
                </a:gridCol>
              </a:tblGrid>
              <a:tr h="324060">
                <a:tc>
                  <a:txBody>
                    <a:bodyPr/>
                    <a:lstStyle/>
                    <a:p>
                      <a:r>
                        <a:rPr lang="en-US" sz="1400" dirty="0" err="1"/>
                        <a:t>pid</a:t>
                      </a:r>
                      <a:endParaRPr lang="en-US" sz="1400" dirty="0"/>
                    </a:p>
                  </a:txBody>
                  <a:tcPr/>
                </a:tc>
                <a:tc>
                  <a:txBody>
                    <a:bodyPr/>
                    <a:lstStyle/>
                    <a:p>
                      <a:r>
                        <a:rPr lang="en-US" sz="1400" dirty="0" err="1"/>
                        <a:t>pname</a:t>
                      </a:r>
                      <a:endParaRPr lang="en-US" sz="1400" dirty="0"/>
                    </a:p>
                  </a:txBody>
                  <a:tcPr/>
                </a:tc>
                <a:tc>
                  <a:txBody>
                    <a:bodyPr/>
                    <a:lstStyle/>
                    <a:p>
                      <a:r>
                        <a:rPr lang="en-US" sz="1400" dirty="0"/>
                        <a:t>category</a:t>
                      </a:r>
                    </a:p>
                  </a:txBody>
                  <a:tcPr/>
                </a:tc>
                <a:tc>
                  <a:txBody>
                    <a:bodyPr/>
                    <a:lstStyle/>
                    <a:p>
                      <a:r>
                        <a:rPr lang="en-US" sz="1400" dirty="0"/>
                        <a:t>price</a:t>
                      </a:r>
                    </a:p>
                  </a:txBody>
                  <a:tcPr/>
                </a:tc>
                <a:extLst>
                  <a:ext uri="{0D108BD9-81ED-4DB2-BD59-A6C34878D82A}">
                    <a16:rowId xmlns:a16="http://schemas.microsoft.com/office/drawing/2014/main" val="10000"/>
                  </a:ext>
                </a:extLst>
              </a:tr>
              <a:tr h="324060">
                <a:tc>
                  <a:txBody>
                    <a:bodyPr/>
                    <a:lstStyle/>
                    <a:p>
                      <a:r>
                        <a:rPr lang="en-US" sz="1400" dirty="0"/>
                        <a:t>11</a:t>
                      </a:r>
                    </a:p>
                  </a:txBody>
                  <a:tcPr/>
                </a:tc>
                <a:tc>
                  <a:txBody>
                    <a:bodyPr/>
                    <a:lstStyle/>
                    <a:p>
                      <a:r>
                        <a:rPr lang="en-US" sz="1400" dirty="0"/>
                        <a:t>Corn </a:t>
                      </a:r>
                    </a:p>
                  </a:txBody>
                  <a:tcPr/>
                </a:tc>
                <a:tc>
                  <a:txBody>
                    <a:bodyPr/>
                    <a:lstStyle/>
                    <a:p>
                      <a:r>
                        <a:rPr lang="en-US" sz="1400" dirty="0"/>
                        <a:t>Food</a:t>
                      </a:r>
                    </a:p>
                  </a:txBody>
                  <a:tcPr/>
                </a:tc>
                <a:tc>
                  <a:txBody>
                    <a:bodyPr/>
                    <a:lstStyle/>
                    <a:p>
                      <a:r>
                        <a:rPr lang="en-US" sz="1400" dirty="0"/>
                        <a:t>25</a:t>
                      </a:r>
                    </a:p>
                  </a:txBody>
                  <a:tcPr/>
                </a:tc>
                <a:extLst>
                  <a:ext uri="{0D108BD9-81ED-4DB2-BD59-A6C34878D82A}">
                    <a16:rowId xmlns:a16="http://schemas.microsoft.com/office/drawing/2014/main" val="10001"/>
                  </a:ext>
                </a:extLst>
              </a:tr>
              <a:tr h="324060">
                <a:tc>
                  <a:txBody>
                    <a:bodyPr/>
                    <a:lstStyle/>
                    <a:p>
                      <a:r>
                        <a:rPr lang="en-US" sz="1400" dirty="0"/>
                        <a:t>12</a:t>
                      </a:r>
                    </a:p>
                  </a:txBody>
                  <a:tcPr/>
                </a:tc>
                <a:tc>
                  <a:txBody>
                    <a:bodyPr/>
                    <a:lstStyle/>
                    <a:p>
                      <a:r>
                        <a:rPr lang="en-US" sz="1400" dirty="0"/>
                        <a:t>Galaxy</a:t>
                      </a:r>
                      <a:r>
                        <a:rPr lang="en-US" sz="1400" baseline="0" dirty="0"/>
                        <a:t> 1</a:t>
                      </a:r>
                      <a:endParaRPr lang="en-US" sz="1400" dirty="0"/>
                    </a:p>
                  </a:txBody>
                  <a:tcPr/>
                </a:tc>
                <a:tc>
                  <a:txBody>
                    <a:bodyPr/>
                    <a:lstStyle/>
                    <a:p>
                      <a:r>
                        <a:rPr lang="en-US" sz="1400" dirty="0"/>
                        <a:t>Phones</a:t>
                      </a:r>
                    </a:p>
                  </a:txBody>
                  <a:tcPr/>
                </a:tc>
                <a:tc>
                  <a:txBody>
                    <a:bodyPr/>
                    <a:lstStyle/>
                    <a:p>
                      <a:r>
                        <a:rPr lang="en-US" sz="1400" dirty="0"/>
                        <a:t>18</a:t>
                      </a:r>
                    </a:p>
                  </a:txBody>
                  <a:tcPr/>
                </a:tc>
                <a:extLst>
                  <a:ext uri="{0D108BD9-81ED-4DB2-BD59-A6C34878D82A}">
                    <a16:rowId xmlns:a16="http://schemas.microsoft.com/office/drawing/2014/main" val="10002"/>
                  </a:ext>
                </a:extLst>
              </a:tr>
              <a:tr h="324060">
                <a:tc>
                  <a:txBody>
                    <a:bodyPr/>
                    <a:lstStyle/>
                    <a:p>
                      <a:r>
                        <a:rPr lang="en-US" sz="1400" dirty="0"/>
                        <a:t>13</a:t>
                      </a:r>
                    </a:p>
                  </a:txBody>
                  <a:tcPr/>
                </a:tc>
                <a:tc>
                  <a:txBody>
                    <a:bodyPr/>
                    <a:lstStyle/>
                    <a:p>
                      <a:r>
                        <a:rPr lang="en-US" sz="1400" dirty="0"/>
                        <a:t>Peanuts</a:t>
                      </a:r>
                    </a:p>
                  </a:txBody>
                  <a:tcPr/>
                </a:tc>
                <a:tc>
                  <a:txBody>
                    <a:bodyPr/>
                    <a:lstStyle/>
                    <a:p>
                      <a:r>
                        <a:rPr lang="en-US" sz="1400" dirty="0"/>
                        <a:t>Food</a:t>
                      </a:r>
                    </a:p>
                  </a:txBody>
                  <a:tcPr/>
                </a:tc>
                <a:tc>
                  <a:txBody>
                    <a:bodyPr/>
                    <a:lstStyle/>
                    <a:p>
                      <a:r>
                        <a:rPr lang="en-US" sz="1400" dirty="0"/>
                        <a:t>2</a:t>
                      </a:r>
                    </a:p>
                  </a:txBody>
                  <a:tcPr/>
                </a:tc>
                <a:extLst>
                  <a:ext uri="{0D108BD9-81ED-4DB2-BD59-A6C34878D82A}">
                    <a16:rowId xmlns:a16="http://schemas.microsoft.com/office/drawing/2014/main" val="10003"/>
                  </a:ext>
                </a:extLst>
              </a:tr>
            </a:tbl>
          </a:graphicData>
        </a:graphic>
      </p:graphicFrame>
      <p:graphicFrame>
        <p:nvGraphicFramePr>
          <p:cNvPr id="89" name="Table 88"/>
          <p:cNvGraphicFramePr>
            <a:graphicFrameLocks noGrp="1"/>
          </p:cNvGraphicFramePr>
          <p:nvPr>
            <p:extLst/>
          </p:nvPr>
        </p:nvGraphicFramePr>
        <p:xfrm>
          <a:off x="3829533" y="5334277"/>
          <a:ext cx="3147183" cy="1306796"/>
        </p:xfrm>
        <a:graphic>
          <a:graphicData uri="http://schemas.openxmlformats.org/drawingml/2006/table">
            <a:tbl>
              <a:tblPr firstRow="1" bandRow="1">
                <a:tableStyleId>{93296810-A885-4BE3-A3E7-6D5BEEA58F35}</a:tableStyleId>
              </a:tblPr>
              <a:tblGrid>
                <a:gridCol w="1086898">
                  <a:extLst>
                    <a:ext uri="{9D8B030D-6E8A-4147-A177-3AD203B41FA5}">
                      <a16:colId xmlns:a16="http://schemas.microsoft.com/office/drawing/2014/main" val="20000"/>
                    </a:ext>
                  </a:extLst>
                </a:gridCol>
                <a:gridCol w="1123792">
                  <a:extLst>
                    <a:ext uri="{9D8B030D-6E8A-4147-A177-3AD203B41FA5}">
                      <a16:colId xmlns:a16="http://schemas.microsoft.com/office/drawing/2014/main" val="20001"/>
                    </a:ext>
                  </a:extLst>
                </a:gridCol>
                <a:gridCol w="936493">
                  <a:extLst>
                    <a:ext uri="{9D8B030D-6E8A-4147-A177-3AD203B41FA5}">
                      <a16:colId xmlns:a16="http://schemas.microsoft.com/office/drawing/2014/main" val="20002"/>
                    </a:ext>
                  </a:extLst>
                </a:gridCol>
              </a:tblGrid>
              <a:tr h="326699">
                <a:tc>
                  <a:txBody>
                    <a:bodyPr/>
                    <a:lstStyle/>
                    <a:p>
                      <a:r>
                        <a:rPr lang="en-US" sz="1400" dirty="0" err="1"/>
                        <a:t>timeid</a:t>
                      </a:r>
                      <a:endParaRPr lang="en-US" sz="1400" dirty="0"/>
                    </a:p>
                  </a:txBody>
                  <a:tcPr/>
                </a:tc>
                <a:tc>
                  <a:txBody>
                    <a:bodyPr/>
                    <a:lstStyle/>
                    <a:p>
                      <a:r>
                        <a:rPr lang="en-US" sz="1400" dirty="0"/>
                        <a:t>Date</a:t>
                      </a:r>
                    </a:p>
                  </a:txBody>
                  <a:tcPr/>
                </a:tc>
                <a:tc>
                  <a:txBody>
                    <a:bodyPr/>
                    <a:lstStyle/>
                    <a:p>
                      <a:r>
                        <a:rPr lang="en-US" sz="1400" dirty="0"/>
                        <a:t>Day</a:t>
                      </a:r>
                    </a:p>
                  </a:txBody>
                  <a:tcPr/>
                </a:tc>
                <a:extLst>
                  <a:ext uri="{0D108BD9-81ED-4DB2-BD59-A6C34878D82A}">
                    <a16:rowId xmlns:a16="http://schemas.microsoft.com/office/drawing/2014/main" val="10000"/>
                  </a:ext>
                </a:extLst>
              </a:tr>
              <a:tr h="326699">
                <a:tc>
                  <a:txBody>
                    <a:bodyPr/>
                    <a:lstStyle/>
                    <a:p>
                      <a:r>
                        <a:rPr lang="en-US" sz="1400" dirty="0"/>
                        <a:t>1</a:t>
                      </a:r>
                    </a:p>
                  </a:txBody>
                  <a:tcPr/>
                </a:tc>
                <a:tc>
                  <a:txBody>
                    <a:bodyPr/>
                    <a:lstStyle/>
                    <a:p>
                      <a:r>
                        <a:rPr lang="en-US" sz="1400" dirty="0"/>
                        <a:t>3/30/16</a:t>
                      </a:r>
                    </a:p>
                  </a:txBody>
                  <a:tcPr/>
                </a:tc>
                <a:tc>
                  <a:txBody>
                    <a:bodyPr/>
                    <a:lstStyle/>
                    <a:p>
                      <a:r>
                        <a:rPr lang="en-US" sz="1400" dirty="0"/>
                        <a:t>Wed.</a:t>
                      </a:r>
                    </a:p>
                  </a:txBody>
                  <a:tcPr/>
                </a:tc>
                <a:extLst>
                  <a:ext uri="{0D108BD9-81ED-4DB2-BD59-A6C34878D82A}">
                    <a16:rowId xmlns:a16="http://schemas.microsoft.com/office/drawing/2014/main" val="10001"/>
                  </a:ext>
                </a:extLst>
              </a:tr>
              <a:tr h="326699">
                <a:tc>
                  <a:txBody>
                    <a:bodyPr/>
                    <a:lstStyle/>
                    <a:p>
                      <a:r>
                        <a:rPr lang="en-US" sz="1400" dirty="0"/>
                        <a:t>2</a:t>
                      </a:r>
                    </a:p>
                  </a:txBody>
                  <a:tcPr/>
                </a:tc>
                <a:tc>
                  <a:txBody>
                    <a:bodyPr/>
                    <a:lstStyle/>
                    <a:p>
                      <a:r>
                        <a:rPr lang="en-US" sz="1400" dirty="0"/>
                        <a:t>3/31/16</a:t>
                      </a:r>
                    </a:p>
                  </a:txBody>
                  <a:tcPr/>
                </a:tc>
                <a:tc>
                  <a:txBody>
                    <a:bodyPr/>
                    <a:lstStyle/>
                    <a:p>
                      <a:r>
                        <a:rPr lang="en-US" sz="1400" dirty="0"/>
                        <a:t>Thu.</a:t>
                      </a:r>
                    </a:p>
                  </a:txBody>
                  <a:tcPr/>
                </a:tc>
                <a:extLst>
                  <a:ext uri="{0D108BD9-81ED-4DB2-BD59-A6C34878D82A}">
                    <a16:rowId xmlns:a16="http://schemas.microsoft.com/office/drawing/2014/main" val="10002"/>
                  </a:ext>
                </a:extLst>
              </a:tr>
              <a:tr h="326699">
                <a:tc>
                  <a:txBody>
                    <a:bodyPr/>
                    <a:lstStyle/>
                    <a:p>
                      <a:r>
                        <a:rPr lang="en-US" sz="1400" dirty="0"/>
                        <a:t>3</a:t>
                      </a:r>
                    </a:p>
                  </a:txBody>
                  <a:tcPr/>
                </a:tc>
                <a:tc>
                  <a:txBody>
                    <a:bodyPr/>
                    <a:lstStyle/>
                    <a:p>
                      <a:r>
                        <a:rPr lang="en-US" sz="1400" dirty="0"/>
                        <a:t>4/1/16</a:t>
                      </a:r>
                    </a:p>
                  </a:txBody>
                  <a:tcPr/>
                </a:tc>
                <a:tc>
                  <a:txBody>
                    <a:bodyPr/>
                    <a:lstStyle/>
                    <a:p>
                      <a:r>
                        <a:rPr lang="en-US" sz="1400" dirty="0"/>
                        <a:t>Fri.</a:t>
                      </a:r>
                    </a:p>
                  </a:txBody>
                  <a:tcPr/>
                </a:tc>
                <a:extLst>
                  <a:ext uri="{0D108BD9-81ED-4DB2-BD59-A6C34878D82A}">
                    <a16:rowId xmlns:a16="http://schemas.microsoft.com/office/drawing/2014/main" val="10003"/>
                  </a:ext>
                </a:extLst>
              </a:tr>
            </a:tbl>
          </a:graphicData>
        </a:graphic>
      </p:graphicFrame>
      <p:sp>
        <p:nvSpPr>
          <p:cNvPr id="90" name="TextBox 89"/>
          <p:cNvSpPr txBox="1"/>
          <p:nvPr/>
        </p:nvSpPr>
        <p:spPr>
          <a:xfrm>
            <a:off x="3829533" y="1248616"/>
            <a:ext cx="3502778" cy="461665"/>
          </a:xfrm>
          <a:prstGeom prst="rect">
            <a:avLst/>
          </a:prstGeom>
          <a:noFill/>
        </p:spPr>
        <p:txBody>
          <a:bodyPr wrap="square" rtlCol="0">
            <a:spAutoFit/>
          </a:bodyPr>
          <a:lstStyle/>
          <a:p>
            <a:r>
              <a:rPr lang="en-US" sz="2400" dirty="0"/>
              <a:t>Locations</a:t>
            </a:r>
            <a:endParaRPr lang="en-US" sz="2400" b="1" dirty="0"/>
          </a:p>
        </p:txBody>
      </p:sp>
      <p:sp>
        <p:nvSpPr>
          <p:cNvPr id="91" name="TextBox 90"/>
          <p:cNvSpPr txBox="1"/>
          <p:nvPr/>
        </p:nvSpPr>
        <p:spPr>
          <a:xfrm>
            <a:off x="3829533" y="3037484"/>
            <a:ext cx="2888225" cy="461665"/>
          </a:xfrm>
          <a:prstGeom prst="rect">
            <a:avLst/>
          </a:prstGeom>
          <a:noFill/>
        </p:spPr>
        <p:txBody>
          <a:bodyPr wrap="square" rtlCol="0">
            <a:spAutoFit/>
          </a:bodyPr>
          <a:lstStyle/>
          <a:p>
            <a:r>
              <a:rPr lang="en-US" sz="2400"/>
              <a:t>Products</a:t>
            </a:r>
            <a:endParaRPr lang="en-US" sz="2400" b="1" dirty="0"/>
          </a:p>
        </p:txBody>
      </p:sp>
      <p:sp>
        <p:nvSpPr>
          <p:cNvPr id="92" name="TextBox 91"/>
          <p:cNvSpPr txBox="1"/>
          <p:nvPr/>
        </p:nvSpPr>
        <p:spPr>
          <a:xfrm>
            <a:off x="3829533" y="4911721"/>
            <a:ext cx="2373716" cy="461665"/>
          </a:xfrm>
          <a:prstGeom prst="rect">
            <a:avLst/>
          </a:prstGeom>
          <a:noFill/>
        </p:spPr>
        <p:txBody>
          <a:bodyPr wrap="square" rtlCol="0">
            <a:spAutoFit/>
          </a:bodyPr>
          <a:lstStyle/>
          <a:p>
            <a:r>
              <a:rPr lang="en-US" sz="2400"/>
              <a:t>Time</a:t>
            </a:r>
            <a:endParaRPr lang="en-US" sz="2400" b="1" dirty="0"/>
          </a:p>
        </p:txBody>
      </p:sp>
      <p:sp>
        <p:nvSpPr>
          <p:cNvPr id="93" name="Rectangle 92"/>
          <p:cNvSpPr/>
          <p:nvPr/>
        </p:nvSpPr>
        <p:spPr>
          <a:xfrm>
            <a:off x="8175845" y="1586701"/>
            <a:ext cx="2369559" cy="1077218"/>
          </a:xfrm>
          <a:prstGeom prst="rect">
            <a:avLst/>
          </a:prstGeom>
        </p:spPr>
        <p:txBody>
          <a:bodyPr wrap="none">
            <a:spAutoFit/>
          </a:bodyPr>
          <a:lstStyle/>
          <a:p>
            <a:pPr lvl="0"/>
            <a:r>
              <a:rPr lang="en-US" sz="3200" b="1" dirty="0">
                <a:solidFill>
                  <a:schemeClr val="accent6">
                    <a:lumMod val="75000"/>
                  </a:schemeClr>
                </a:solidFill>
              </a:rPr>
              <a:t>Dimension </a:t>
            </a:r>
          </a:p>
          <a:p>
            <a:pPr lvl="0"/>
            <a:r>
              <a:rPr lang="en-US" sz="3200" b="1" dirty="0">
                <a:solidFill>
                  <a:schemeClr val="accent6">
                    <a:lumMod val="75000"/>
                  </a:schemeClr>
                </a:solidFill>
              </a:rPr>
              <a:t>Tables</a:t>
            </a:r>
          </a:p>
        </p:txBody>
      </p:sp>
      <p:sp>
        <p:nvSpPr>
          <p:cNvPr id="4" name="Content Placeholder 3"/>
          <p:cNvSpPr>
            <a:spLocks noGrp="1"/>
          </p:cNvSpPr>
          <p:nvPr>
            <p:ph idx="1"/>
          </p:nvPr>
        </p:nvSpPr>
        <p:spPr>
          <a:xfrm>
            <a:off x="7440706" y="3224276"/>
            <a:ext cx="4541057" cy="3416798"/>
          </a:xfrm>
        </p:spPr>
        <p:txBody>
          <a:bodyPr>
            <a:normAutofit fontScale="92500" lnSpcReduction="10000"/>
          </a:bodyPr>
          <a:lstStyle/>
          <a:p>
            <a:r>
              <a:rPr lang="en-US" sz="2000" dirty="0"/>
              <a:t>Fact Table</a:t>
            </a:r>
          </a:p>
          <a:p>
            <a:pPr lvl="1"/>
            <a:r>
              <a:rPr lang="en-US" sz="1800" dirty="0"/>
              <a:t>Minimizes redundant info</a:t>
            </a:r>
          </a:p>
          <a:p>
            <a:pPr lvl="1"/>
            <a:r>
              <a:rPr lang="en-US" sz="1800" dirty="0"/>
              <a:t>Reduces data errors</a:t>
            </a:r>
          </a:p>
          <a:p>
            <a:r>
              <a:rPr lang="en-US" sz="2000" dirty="0"/>
              <a:t>Dimensions</a:t>
            </a:r>
          </a:p>
          <a:p>
            <a:pPr lvl="1"/>
            <a:r>
              <a:rPr lang="en-US" sz="1800" dirty="0"/>
              <a:t>Easy to manage and summarize</a:t>
            </a:r>
          </a:p>
          <a:p>
            <a:pPr lvl="1"/>
            <a:r>
              <a:rPr lang="en-US" sz="1800" dirty="0"/>
              <a:t>Rename: Galaxy1 </a:t>
            </a:r>
            <a:r>
              <a:rPr lang="en-US" sz="1800" dirty="0">
                <a:sym typeface="Wingdings"/>
              </a:rPr>
              <a:t> </a:t>
            </a:r>
            <a:r>
              <a:rPr lang="en-US" sz="1800" dirty="0"/>
              <a:t>Phablet</a:t>
            </a:r>
          </a:p>
          <a:p>
            <a:r>
              <a:rPr lang="en-US" sz="2200" dirty="0"/>
              <a:t>Normalized Representation</a:t>
            </a:r>
            <a:endParaRPr lang="en-US" sz="1800" dirty="0"/>
          </a:p>
          <a:p>
            <a:r>
              <a:rPr lang="en-US" sz="2000" dirty="0"/>
              <a:t>How do we do analysis?</a:t>
            </a:r>
          </a:p>
          <a:p>
            <a:pPr lvl="1"/>
            <a:r>
              <a:rPr lang="en-US" sz="1600" b="1" dirty="0"/>
              <a:t>Joins!</a:t>
            </a:r>
          </a:p>
          <a:p>
            <a:endParaRPr lang="en-US" sz="2000" dirty="0"/>
          </a:p>
        </p:txBody>
      </p:sp>
    </p:spTree>
    <p:extLst>
      <p:ext uri="{BB962C8B-B14F-4D97-AF65-F5344CB8AC3E}">
        <p14:creationId xmlns:p14="http://schemas.microsoft.com/office/powerpoint/2010/main" val="16489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Star Schema</a:t>
            </a:r>
            <a:endParaRPr lang="en-US" i="1" dirty="0"/>
          </a:p>
        </p:txBody>
      </p:sp>
      <p:graphicFrame>
        <p:nvGraphicFramePr>
          <p:cNvPr id="14" name="Table 13"/>
          <p:cNvGraphicFramePr>
            <a:graphicFrameLocks noGrp="1"/>
          </p:cNvGraphicFramePr>
          <p:nvPr>
            <p:extLst>
              <p:ext uri="{D42A27DB-BD31-4B8C-83A1-F6EECF244321}">
                <p14:modId xmlns:p14="http://schemas.microsoft.com/office/powerpoint/2010/main" val="1426783752"/>
              </p:ext>
            </p:extLst>
          </p:nvPr>
        </p:nvGraphicFramePr>
        <p:xfrm>
          <a:off x="4402863" y="3977862"/>
          <a:ext cx="3143884" cy="370840"/>
        </p:xfrm>
        <a:graphic>
          <a:graphicData uri="http://schemas.openxmlformats.org/drawingml/2006/table">
            <a:tbl>
              <a:tblPr firstRow="1" bandRow="1">
                <a:tableStyleId>{5C22544A-7EE6-4342-B048-85BDC9FD1C3A}</a:tableStyleId>
              </a:tblPr>
              <a:tblGrid>
                <a:gridCol w="646535">
                  <a:extLst>
                    <a:ext uri="{9D8B030D-6E8A-4147-A177-3AD203B41FA5}">
                      <a16:colId xmlns:a16="http://schemas.microsoft.com/office/drawing/2014/main" val="20000"/>
                    </a:ext>
                  </a:extLst>
                </a:gridCol>
                <a:gridCol w="948993">
                  <a:extLst>
                    <a:ext uri="{9D8B030D-6E8A-4147-A177-3AD203B41FA5}">
                      <a16:colId xmlns:a16="http://schemas.microsoft.com/office/drawing/2014/main" val="20001"/>
                    </a:ext>
                  </a:extLst>
                </a:gridCol>
                <a:gridCol w="782503">
                  <a:extLst>
                    <a:ext uri="{9D8B030D-6E8A-4147-A177-3AD203B41FA5}">
                      <a16:colId xmlns:a16="http://schemas.microsoft.com/office/drawing/2014/main" val="20002"/>
                    </a:ext>
                  </a:extLst>
                </a:gridCol>
                <a:gridCol w="765853">
                  <a:extLst>
                    <a:ext uri="{9D8B030D-6E8A-4147-A177-3AD203B41FA5}">
                      <a16:colId xmlns:a16="http://schemas.microsoft.com/office/drawing/2014/main" val="20003"/>
                    </a:ext>
                  </a:extLst>
                </a:gridCol>
              </a:tblGrid>
              <a:tr h="370840">
                <a:tc>
                  <a:txBody>
                    <a:bodyPr/>
                    <a:lstStyle/>
                    <a:p>
                      <a:r>
                        <a:rPr lang="en-US" sz="1600" dirty="0" err="1"/>
                        <a:t>pid</a:t>
                      </a:r>
                      <a:endParaRPr lang="en-US" sz="1600" dirty="0"/>
                    </a:p>
                  </a:txBody>
                  <a:tcPr/>
                </a:tc>
                <a:tc>
                  <a:txBody>
                    <a:bodyPr/>
                    <a:lstStyle/>
                    <a:p>
                      <a:r>
                        <a:rPr lang="en-US" sz="1600" dirty="0" err="1"/>
                        <a:t>timeid</a:t>
                      </a:r>
                      <a:endParaRPr lang="en-US" sz="1600" dirty="0"/>
                    </a:p>
                  </a:txBody>
                  <a:tcPr/>
                </a:tc>
                <a:tc>
                  <a:txBody>
                    <a:bodyPr/>
                    <a:lstStyle/>
                    <a:p>
                      <a:r>
                        <a:rPr lang="en-US" sz="1600" dirty="0" err="1"/>
                        <a:t>locid</a:t>
                      </a:r>
                      <a:endParaRPr lang="en-US" sz="1600" dirty="0"/>
                    </a:p>
                  </a:txBody>
                  <a:tcPr/>
                </a:tc>
                <a:tc>
                  <a:txBody>
                    <a:bodyPr/>
                    <a:lstStyle/>
                    <a:p>
                      <a:r>
                        <a:rPr lang="en-US" sz="1600" dirty="0"/>
                        <a:t>sales</a:t>
                      </a:r>
                    </a:p>
                  </a:txBody>
                  <a:tcPr/>
                </a:tc>
                <a:extLst>
                  <a:ext uri="{0D108BD9-81ED-4DB2-BD59-A6C34878D82A}">
                    <a16:rowId xmlns:a16="http://schemas.microsoft.com/office/drawing/2014/main" val="10000"/>
                  </a:ext>
                </a:extLst>
              </a:tr>
            </a:tbl>
          </a:graphicData>
        </a:graphic>
      </p:graphicFrame>
      <p:sp>
        <p:nvSpPr>
          <p:cNvPr id="15" name="TextBox 14"/>
          <p:cNvSpPr txBox="1"/>
          <p:nvPr/>
        </p:nvSpPr>
        <p:spPr>
          <a:xfrm>
            <a:off x="4580882" y="3580219"/>
            <a:ext cx="2550698" cy="461665"/>
          </a:xfrm>
          <a:prstGeom prst="rect">
            <a:avLst/>
          </a:prstGeom>
          <a:noFill/>
        </p:spPr>
        <p:txBody>
          <a:bodyPr wrap="none" rtlCol="0">
            <a:spAutoFit/>
          </a:bodyPr>
          <a:lstStyle/>
          <a:p>
            <a:r>
              <a:rPr lang="en-US" sz="2400" dirty="0"/>
              <a:t>Sales </a:t>
            </a:r>
            <a:r>
              <a:rPr lang="en-US" sz="2400" b="1" dirty="0"/>
              <a:t>Fact Table</a:t>
            </a:r>
          </a:p>
        </p:txBody>
      </p:sp>
      <p:graphicFrame>
        <p:nvGraphicFramePr>
          <p:cNvPr id="16" name="Table 15"/>
          <p:cNvGraphicFramePr>
            <a:graphicFrameLocks noGrp="1"/>
          </p:cNvGraphicFramePr>
          <p:nvPr>
            <p:extLst>
              <p:ext uri="{D42A27DB-BD31-4B8C-83A1-F6EECF244321}">
                <p14:modId xmlns:p14="http://schemas.microsoft.com/office/powerpoint/2010/main" val="1152117462"/>
              </p:ext>
            </p:extLst>
          </p:nvPr>
        </p:nvGraphicFramePr>
        <p:xfrm>
          <a:off x="3985934" y="5630393"/>
          <a:ext cx="4502346" cy="326699"/>
        </p:xfrm>
        <a:graphic>
          <a:graphicData uri="http://schemas.openxmlformats.org/drawingml/2006/table">
            <a:tbl>
              <a:tblPr firstRow="1" bandRow="1">
                <a:tableStyleId>{93296810-A885-4BE3-A3E7-6D5BEEA58F35}</a:tableStyleId>
              </a:tblPr>
              <a:tblGrid>
                <a:gridCol w="821699">
                  <a:extLst>
                    <a:ext uri="{9D8B030D-6E8A-4147-A177-3AD203B41FA5}">
                      <a16:colId xmlns:a16="http://schemas.microsoft.com/office/drawing/2014/main" val="20000"/>
                    </a:ext>
                  </a:extLst>
                </a:gridCol>
                <a:gridCol w="1378012">
                  <a:extLst>
                    <a:ext uri="{9D8B030D-6E8A-4147-A177-3AD203B41FA5}">
                      <a16:colId xmlns:a16="http://schemas.microsoft.com/office/drawing/2014/main" val="20001"/>
                    </a:ext>
                  </a:extLst>
                </a:gridCol>
                <a:gridCol w="1258491">
                  <a:extLst>
                    <a:ext uri="{9D8B030D-6E8A-4147-A177-3AD203B41FA5}">
                      <a16:colId xmlns:a16="http://schemas.microsoft.com/office/drawing/2014/main" val="20002"/>
                    </a:ext>
                  </a:extLst>
                </a:gridCol>
                <a:gridCol w="1044144">
                  <a:extLst>
                    <a:ext uri="{9D8B030D-6E8A-4147-A177-3AD203B41FA5}">
                      <a16:colId xmlns:a16="http://schemas.microsoft.com/office/drawing/2014/main" val="20003"/>
                    </a:ext>
                  </a:extLst>
                </a:gridCol>
              </a:tblGrid>
              <a:tr h="326699">
                <a:tc>
                  <a:txBody>
                    <a:bodyPr/>
                    <a:lstStyle/>
                    <a:p>
                      <a:r>
                        <a:rPr lang="en-US" sz="1400" dirty="0" err="1"/>
                        <a:t>locid</a:t>
                      </a:r>
                      <a:endParaRPr lang="en-US" sz="1400" dirty="0"/>
                    </a:p>
                  </a:txBody>
                  <a:tcPr/>
                </a:tc>
                <a:tc>
                  <a:txBody>
                    <a:bodyPr/>
                    <a:lstStyle/>
                    <a:p>
                      <a:r>
                        <a:rPr lang="en-US" sz="1400" dirty="0"/>
                        <a:t>city</a:t>
                      </a:r>
                    </a:p>
                  </a:txBody>
                  <a:tcPr/>
                </a:tc>
                <a:tc>
                  <a:txBody>
                    <a:bodyPr/>
                    <a:lstStyle/>
                    <a:p>
                      <a:r>
                        <a:rPr lang="en-US" sz="1400" dirty="0"/>
                        <a:t>state</a:t>
                      </a:r>
                    </a:p>
                  </a:txBody>
                  <a:tcPr/>
                </a:tc>
                <a:tc>
                  <a:txBody>
                    <a:bodyPr/>
                    <a:lstStyle/>
                    <a:p>
                      <a:r>
                        <a:rPr lang="en-US" sz="1400" dirty="0"/>
                        <a:t>country</a:t>
                      </a:r>
                    </a:p>
                  </a:txBody>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25622482"/>
              </p:ext>
            </p:extLst>
          </p:nvPr>
        </p:nvGraphicFramePr>
        <p:xfrm>
          <a:off x="1873623" y="2255290"/>
          <a:ext cx="3385933" cy="324060"/>
        </p:xfrm>
        <a:graphic>
          <a:graphicData uri="http://schemas.openxmlformats.org/drawingml/2006/table">
            <a:tbl>
              <a:tblPr firstRow="1" bandRow="1">
                <a:tableStyleId>{93296810-A885-4BE3-A3E7-6D5BEEA58F35}</a:tableStyleId>
              </a:tblPr>
              <a:tblGrid>
                <a:gridCol w="573698">
                  <a:extLst>
                    <a:ext uri="{9D8B030D-6E8A-4147-A177-3AD203B41FA5}">
                      <a16:colId xmlns:a16="http://schemas.microsoft.com/office/drawing/2014/main" val="20000"/>
                    </a:ext>
                  </a:extLst>
                </a:gridCol>
                <a:gridCol w="1011466">
                  <a:extLst>
                    <a:ext uri="{9D8B030D-6E8A-4147-A177-3AD203B41FA5}">
                      <a16:colId xmlns:a16="http://schemas.microsoft.com/office/drawing/2014/main" val="20001"/>
                    </a:ext>
                  </a:extLst>
                </a:gridCol>
                <a:gridCol w="1067122">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tblGrid>
              <a:tr h="324060">
                <a:tc>
                  <a:txBody>
                    <a:bodyPr/>
                    <a:lstStyle/>
                    <a:p>
                      <a:r>
                        <a:rPr lang="en-US" sz="1400" dirty="0" err="1"/>
                        <a:t>pid</a:t>
                      </a:r>
                      <a:endParaRPr lang="en-US" sz="1400" dirty="0"/>
                    </a:p>
                  </a:txBody>
                  <a:tcPr/>
                </a:tc>
                <a:tc>
                  <a:txBody>
                    <a:bodyPr/>
                    <a:lstStyle/>
                    <a:p>
                      <a:r>
                        <a:rPr lang="en-US" sz="1400" dirty="0" err="1"/>
                        <a:t>pname</a:t>
                      </a:r>
                      <a:endParaRPr lang="en-US" sz="1400" dirty="0"/>
                    </a:p>
                  </a:txBody>
                  <a:tcPr/>
                </a:tc>
                <a:tc>
                  <a:txBody>
                    <a:bodyPr/>
                    <a:lstStyle/>
                    <a:p>
                      <a:r>
                        <a:rPr lang="en-US" sz="1400" dirty="0"/>
                        <a:t>category</a:t>
                      </a:r>
                    </a:p>
                  </a:txBody>
                  <a:tcPr/>
                </a:tc>
                <a:tc>
                  <a:txBody>
                    <a:bodyPr/>
                    <a:lstStyle/>
                    <a:p>
                      <a:r>
                        <a:rPr lang="en-US" sz="1400" dirty="0"/>
                        <a:t>price</a:t>
                      </a: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58494684"/>
              </p:ext>
            </p:extLst>
          </p:nvPr>
        </p:nvGraphicFramePr>
        <p:xfrm>
          <a:off x="6245263" y="2275727"/>
          <a:ext cx="2243018" cy="326699"/>
        </p:xfrm>
        <a:graphic>
          <a:graphicData uri="http://schemas.openxmlformats.org/drawingml/2006/table">
            <a:tbl>
              <a:tblPr firstRow="1" bandRow="1">
                <a:tableStyleId>{93296810-A885-4BE3-A3E7-6D5BEEA58F35}</a:tableStyleId>
              </a:tblPr>
              <a:tblGrid>
                <a:gridCol w="774639">
                  <a:extLst>
                    <a:ext uri="{9D8B030D-6E8A-4147-A177-3AD203B41FA5}">
                      <a16:colId xmlns:a16="http://schemas.microsoft.com/office/drawing/2014/main" val="20000"/>
                    </a:ext>
                  </a:extLst>
                </a:gridCol>
                <a:gridCol w="800934">
                  <a:extLst>
                    <a:ext uri="{9D8B030D-6E8A-4147-A177-3AD203B41FA5}">
                      <a16:colId xmlns:a16="http://schemas.microsoft.com/office/drawing/2014/main" val="20001"/>
                    </a:ext>
                  </a:extLst>
                </a:gridCol>
                <a:gridCol w="667445">
                  <a:extLst>
                    <a:ext uri="{9D8B030D-6E8A-4147-A177-3AD203B41FA5}">
                      <a16:colId xmlns:a16="http://schemas.microsoft.com/office/drawing/2014/main" val="20002"/>
                    </a:ext>
                  </a:extLst>
                </a:gridCol>
              </a:tblGrid>
              <a:tr h="326699">
                <a:tc>
                  <a:txBody>
                    <a:bodyPr/>
                    <a:lstStyle/>
                    <a:p>
                      <a:r>
                        <a:rPr lang="en-US" sz="1400" dirty="0" err="1"/>
                        <a:t>timeid</a:t>
                      </a:r>
                      <a:endParaRPr lang="en-US" sz="1400" dirty="0"/>
                    </a:p>
                  </a:txBody>
                  <a:tcPr/>
                </a:tc>
                <a:tc>
                  <a:txBody>
                    <a:bodyPr/>
                    <a:lstStyle/>
                    <a:p>
                      <a:r>
                        <a:rPr lang="en-US" sz="1400" dirty="0"/>
                        <a:t>Date</a:t>
                      </a:r>
                    </a:p>
                  </a:txBody>
                  <a:tcPr/>
                </a:tc>
                <a:tc>
                  <a:txBody>
                    <a:bodyPr/>
                    <a:lstStyle/>
                    <a:p>
                      <a:r>
                        <a:rPr lang="en-US" sz="1400" dirty="0"/>
                        <a:t>Day</a:t>
                      </a:r>
                    </a:p>
                  </a:txBody>
                  <a:tcPr/>
                </a:tc>
                <a:extLst>
                  <a:ext uri="{0D108BD9-81ED-4DB2-BD59-A6C34878D82A}">
                    <a16:rowId xmlns:a16="http://schemas.microsoft.com/office/drawing/2014/main" val="10000"/>
                  </a:ext>
                </a:extLst>
              </a:tr>
            </a:tbl>
          </a:graphicData>
        </a:graphic>
      </p:graphicFrame>
      <p:sp>
        <p:nvSpPr>
          <p:cNvPr id="19" name="TextBox 18"/>
          <p:cNvSpPr txBox="1"/>
          <p:nvPr/>
        </p:nvSpPr>
        <p:spPr>
          <a:xfrm>
            <a:off x="5070702" y="5199917"/>
            <a:ext cx="1612942" cy="461665"/>
          </a:xfrm>
          <a:prstGeom prst="rect">
            <a:avLst/>
          </a:prstGeom>
          <a:noFill/>
        </p:spPr>
        <p:txBody>
          <a:bodyPr wrap="none" rtlCol="0">
            <a:spAutoFit/>
          </a:bodyPr>
          <a:lstStyle/>
          <a:p>
            <a:r>
              <a:rPr lang="en-US" sz="2400" dirty="0"/>
              <a:t>Locations</a:t>
            </a:r>
            <a:endParaRPr lang="en-US" sz="2400" b="1" dirty="0"/>
          </a:p>
        </p:txBody>
      </p:sp>
      <p:sp>
        <p:nvSpPr>
          <p:cNvPr id="20" name="TextBox 19"/>
          <p:cNvSpPr txBox="1"/>
          <p:nvPr/>
        </p:nvSpPr>
        <p:spPr>
          <a:xfrm>
            <a:off x="1868684" y="1825417"/>
            <a:ext cx="1484702" cy="461665"/>
          </a:xfrm>
          <a:prstGeom prst="rect">
            <a:avLst/>
          </a:prstGeom>
          <a:noFill/>
        </p:spPr>
        <p:txBody>
          <a:bodyPr wrap="none" rtlCol="0">
            <a:spAutoFit/>
          </a:bodyPr>
          <a:lstStyle/>
          <a:p>
            <a:r>
              <a:rPr lang="en-US" sz="2400" dirty="0"/>
              <a:t>Products</a:t>
            </a:r>
            <a:endParaRPr lang="en-US" sz="2400" b="1" dirty="0"/>
          </a:p>
        </p:txBody>
      </p:sp>
      <p:sp>
        <p:nvSpPr>
          <p:cNvPr id="21" name="TextBox 20"/>
          <p:cNvSpPr txBox="1"/>
          <p:nvPr/>
        </p:nvSpPr>
        <p:spPr>
          <a:xfrm>
            <a:off x="6303392" y="1876584"/>
            <a:ext cx="865943" cy="461665"/>
          </a:xfrm>
          <a:prstGeom prst="rect">
            <a:avLst/>
          </a:prstGeom>
          <a:noFill/>
        </p:spPr>
        <p:txBody>
          <a:bodyPr wrap="none" rtlCol="0">
            <a:spAutoFit/>
          </a:bodyPr>
          <a:lstStyle/>
          <a:p>
            <a:r>
              <a:rPr lang="en-US" sz="2400"/>
              <a:t>Time</a:t>
            </a:r>
            <a:endParaRPr lang="en-US" sz="2400" b="1" dirty="0"/>
          </a:p>
        </p:txBody>
      </p:sp>
      <p:sp>
        <p:nvSpPr>
          <p:cNvPr id="23" name="Freeform 22"/>
          <p:cNvSpPr/>
          <p:nvPr/>
        </p:nvSpPr>
        <p:spPr>
          <a:xfrm>
            <a:off x="2736973" y="2592611"/>
            <a:ext cx="1918888" cy="1918888"/>
          </a:xfrm>
          <a:custGeom>
            <a:avLst/>
            <a:gdLst>
              <a:gd name="connsiteX0" fmla="*/ 1918888 w 1918888"/>
              <a:gd name="connsiteY0" fmla="*/ 1747720 h 1918888"/>
              <a:gd name="connsiteX1" fmla="*/ 1918888 w 1918888"/>
              <a:gd name="connsiteY1" fmla="*/ 1918888 h 1918888"/>
              <a:gd name="connsiteX2" fmla="*/ 0 w 1918888"/>
              <a:gd name="connsiteY2" fmla="*/ 1918888 h 1918888"/>
              <a:gd name="connsiteX3" fmla="*/ 0 w 1918888"/>
              <a:gd name="connsiteY3" fmla="*/ 0 h 1918888"/>
            </a:gdLst>
            <a:ahLst/>
            <a:cxnLst>
              <a:cxn ang="0">
                <a:pos x="connsiteX0" y="connsiteY0"/>
              </a:cxn>
              <a:cxn ang="0">
                <a:pos x="connsiteX1" y="connsiteY1"/>
              </a:cxn>
              <a:cxn ang="0">
                <a:pos x="connsiteX2" y="connsiteY2"/>
              </a:cxn>
              <a:cxn ang="0">
                <a:pos x="connsiteX3" y="connsiteY3"/>
              </a:cxn>
            </a:cxnLst>
            <a:rect l="l" t="t" r="r" b="b"/>
            <a:pathLst>
              <a:path w="1918888" h="1918888">
                <a:moveTo>
                  <a:pt x="1918888" y="1747720"/>
                </a:moveTo>
                <a:lnTo>
                  <a:pt x="1918888" y="1918888"/>
                </a:lnTo>
                <a:lnTo>
                  <a:pt x="0" y="1918888"/>
                </a:ln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Freeform 23"/>
          <p:cNvSpPr/>
          <p:nvPr/>
        </p:nvSpPr>
        <p:spPr>
          <a:xfrm>
            <a:off x="5423647" y="2624097"/>
            <a:ext cx="2393576" cy="1887402"/>
          </a:xfrm>
          <a:custGeom>
            <a:avLst/>
            <a:gdLst>
              <a:gd name="connsiteX0" fmla="*/ 0 w 1896366"/>
              <a:gd name="connsiteY0" fmla="*/ 1729702 h 1896366"/>
              <a:gd name="connsiteX1" fmla="*/ 0 w 1896366"/>
              <a:gd name="connsiteY1" fmla="*/ 1896366 h 1896366"/>
              <a:gd name="connsiteX2" fmla="*/ 1896366 w 1896366"/>
              <a:gd name="connsiteY2" fmla="*/ 1896366 h 1896366"/>
              <a:gd name="connsiteX3" fmla="*/ 1896366 w 1896366"/>
              <a:gd name="connsiteY3" fmla="*/ 657647 h 1896366"/>
              <a:gd name="connsiteX4" fmla="*/ 1783755 w 1896366"/>
              <a:gd name="connsiteY4" fmla="*/ 657647 h 1896366"/>
              <a:gd name="connsiteX5" fmla="*/ 1342321 w 1896366"/>
              <a:gd name="connsiteY5" fmla="*/ 657647 h 1896366"/>
              <a:gd name="connsiteX6" fmla="*/ 1342321 w 1896366"/>
              <a:gd name="connsiteY6" fmla="*/ 0 h 1896366"/>
              <a:gd name="connsiteX0" fmla="*/ 0 w 1896366"/>
              <a:gd name="connsiteY0" fmla="*/ 1729702 h 1896366"/>
              <a:gd name="connsiteX1" fmla="*/ 0 w 1896366"/>
              <a:gd name="connsiteY1" fmla="*/ 1896366 h 1896366"/>
              <a:gd name="connsiteX2" fmla="*/ 1896366 w 1896366"/>
              <a:gd name="connsiteY2" fmla="*/ 1896366 h 1896366"/>
              <a:gd name="connsiteX3" fmla="*/ 1896366 w 1896366"/>
              <a:gd name="connsiteY3" fmla="*/ 657647 h 1896366"/>
              <a:gd name="connsiteX4" fmla="*/ 1783755 w 1896366"/>
              <a:gd name="connsiteY4" fmla="*/ 657647 h 1896366"/>
              <a:gd name="connsiteX5" fmla="*/ 930376 w 1896366"/>
              <a:gd name="connsiteY5" fmla="*/ 684541 h 1896366"/>
              <a:gd name="connsiteX6" fmla="*/ 1342321 w 1896366"/>
              <a:gd name="connsiteY6" fmla="*/ 0 h 1896366"/>
              <a:gd name="connsiteX0" fmla="*/ 0 w 1896366"/>
              <a:gd name="connsiteY0" fmla="*/ 1720738 h 1887402"/>
              <a:gd name="connsiteX1" fmla="*/ 0 w 1896366"/>
              <a:gd name="connsiteY1" fmla="*/ 1887402 h 1887402"/>
              <a:gd name="connsiteX2" fmla="*/ 1896366 w 1896366"/>
              <a:gd name="connsiteY2" fmla="*/ 1887402 h 1887402"/>
              <a:gd name="connsiteX3" fmla="*/ 1896366 w 1896366"/>
              <a:gd name="connsiteY3" fmla="*/ 648683 h 1887402"/>
              <a:gd name="connsiteX4" fmla="*/ 1783755 w 1896366"/>
              <a:gd name="connsiteY4" fmla="*/ 648683 h 1887402"/>
              <a:gd name="connsiteX5" fmla="*/ 930376 w 1896366"/>
              <a:gd name="connsiteY5" fmla="*/ 675577 h 1887402"/>
              <a:gd name="connsiteX6" fmla="*/ 937479 w 1896366"/>
              <a:gd name="connsiteY6" fmla="*/ 0 h 1887402"/>
              <a:gd name="connsiteX0" fmla="*/ 0 w 1896366"/>
              <a:gd name="connsiteY0" fmla="*/ 1720738 h 1887402"/>
              <a:gd name="connsiteX1" fmla="*/ 0 w 1896366"/>
              <a:gd name="connsiteY1" fmla="*/ 1887402 h 1887402"/>
              <a:gd name="connsiteX2" fmla="*/ 1896366 w 1896366"/>
              <a:gd name="connsiteY2" fmla="*/ 1887402 h 1887402"/>
              <a:gd name="connsiteX3" fmla="*/ 1896366 w 1896366"/>
              <a:gd name="connsiteY3" fmla="*/ 648683 h 1887402"/>
              <a:gd name="connsiteX4" fmla="*/ 1783755 w 1896366"/>
              <a:gd name="connsiteY4" fmla="*/ 648683 h 1887402"/>
              <a:gd name="connsiteX5" fmla="*/ 923273 w 1896366"/>
              <a:gd name="connsiteY5" fmla="*/ 657647 h 1887402"/>
              <a:gd name="connsiteX6" fmla="*/ 937479 w 1896366"/>
              <a:gd name="connsiteY6" fmla="*/ 0 h 188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6366" h="1887402">
                <a:moveTo>
                  <a:pt x="0" y="1720738"/>
                </a:moveTo>
                <a:lnTo>
                  <a:pt x="0" y="1887402"/>
                </a:lnTo>
                <a:lnTo>
                  <a:pt x="1896366" y="1887402"/>
                </a:lnTo>
                <a:lnTo>
                  <a:pt x="1896366" y="648683"/>
                </a:lnTo>
                <a:lnTo>
                  <a:pt x="1783755" y="648683"/>
                </a:lnTo>
                <a:lnTo>
                  <a:pt x="923273" y="657647"/>
                </a:lnTo>
                <a:cubicBezTo>
                  <a:pt x="923273" y="438431"/>
                  <a:pt x="937479" y="219216"/>
                  <a:pt x="937479"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5" name="Freeform 24"/>
          <p:cNvSpPr/>
          <p:nvPr/>
        </p:nvSpPr>
        <p:spPr>
          <a:xfrm>
            <a:off x="4308307" y="4348701"/>
            <a:ext cx="2013444" cy="1270091"/>
          </a:xfrm>
          <a:custGeom>
            <a:avLst/>
            <a:gdLst>
              <a:gd name="connsiteX0" fmla="*/ 1667107 w 1667107"/>
              <a:gd name="connsiteY0" fmla="*/ 0 h 1276814"/>
              <a:gd name="connsiteX1" fmla="*/ 1667107 w 1667107"/>
              <a:gd name="connsiteY1" fmla="*/ 819614 h 1276814"/>
              <a:gd name="connsiteX2" fmla="*/ 0 w 1667107"/>
              <a:gd name="connsiteY2" fmla="*/ 819614 h 1276814"/>
              <a:gd name="connsiteX3" fmla="*/ 0 w 1667107"/>
              <a:gd name="connsiteY3" fmla="*/ 897673 h 1276814"/>
              <a:gd name="connsiteX4" fmla="*/ 0 w 1667107"/>
              <a:gd name="connsiteY4" fmla="*/ 1276814 h 127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107" h="1276814">
                <a:moveTo>
                  <a:pt x="1667107" y="0"/>
                </a:moveTo>
                <a:lnTo>
                  <a:pt x="1667107" y="819614"/>
                </a:lnTo>
                <a:lnTo>
                  <a:pt x="0" y="819614"/>
                </a:lnTo>
                <a:lnTo>
                  <a:pt x="0" y="897673"/>
                </a:lnTo>
                <a:lnTo>
                  <a:pt x="0" y="1276814"/>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6" name="TextBox 25"/>
          <p:cNvSpPr txBox="1"/>
          <p:nvPr/>
        </p:nvSpPr>
        <p:spPr>
          <a:xfrm>
            <a:off x="8153960" y="3931743"/>
            <a:ext cx="2864887" cy="369332"/>
          </a:xfrm>
          <a:prstGeom prst="rect">
            <a:avLst/>
          </a:prstGeom>
          <a:noFill/>
        </p:spPr>
        <p:txBody>
          <a:bodyPr wrap="none" rtlCol="0">
            <a:spAutoFit/>
          </a:bodyPr>
          <a:lstStyle/>
          <a:p>
            <a:r>
              <a:rPr lang="en-US" dirty="0">
                <a:sym typeface="Wingdings"/>
              </a:rPr>
              <a:t> </a:t>
            </a:r>
            <a:r>
              <a:rPr lang="en-US" dirty="0"/>
              <a:t>This looks like a star </a:t>
            </a:r>
            <a:r>
              <a:rPr lang="is-IS" dirty="0"/>
              <a:t>…</a:t>
            </a:r>
            <a:endParaRPr lang="en-US" dirty="0"/>
          </a:p>
        </p:txBody>
      </p:sp>
    </p:spTree>
    <p:extLst>
      <p:ext uri="{BB962C8B-B14F-4D97-AF65-F5344CB8AC3E}">
        <p14:creationId xmlns:p14="http://schemas.microsoft.com/office/powerpoint/2010/main" val="1927967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Star Schema</a:t>
            </a:r>
            <a:endParaRPr lang="en-US" i="1" dirty="0"/>
          </a:p>
        </p:txBody>
      </p:sp>
      <p:sp>
        <p:nvSpPr>
          <p:cNvPr id="26" name="TextBox 25"/>
          <p:cNvSpPr txBox="1"/>
          <p:nvPr/>
        </p:nvSpPr>
        <p:spPr>
          <a:xfrm>
            <a:off x="8153960" y="3931743"/>
            <a:ext cx="2864887" cy="369332"/>
          </a:xfrm>
          <a:prstGeom prst="rect">
            <a:avLst/>
          </a:prstGeom>
          <a:noFill/>
        </p:spPr>
        <p:txBody>
          <a:bodyPr wrap="none" rtlCol="0">
            <a:spAutoFit/>
          </a:bodyPr>
          <a:lstStyle/>
          <a:p>
            <a:r>
              <a:rPr lang="en-US" dirty="0">
                <a:sym typeface="Wingdings"/>
              </a:rPr>
              <a:t> </a:t>
            </a:r>
            <a:r>
              <a:rPr lang="en-US" dirty="0"/>
              <a:t>This looks like a star </a:t>
            </a:r>
            <a:r>
              <a:rPr lang="is-IS" dirty="0"/>
              <a:t>…</a:t>
            </a:r>
            <a:endParaRPr lang="en-US" dirty="0"/>
          </a:p>
        </p:txBody>
      </p:sp>
      <p:sp>
        <p:nvSpPr>
          <p:cNvPr id="3" name="Oval 2"/>
          <p:cNvSpPr/>
          <p:nvPr/>
        </p:nvSpPr>
        <p:spPr>
          <a:xfrm>
            <a:off x="5075517" y="3320934"/>
            <a:ext cx="604620" cy="579756"/>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Oval 21"/>
          <p:cNvSpPr/>
          <p:nvPr/>
        </p:nvSpPr>
        <p:spPr>
          <a:xfrm>
            <a:off x="2501836" y="2127442"/>
            <a:ext cx="604620" cy="579756"/>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6951309" y="2012855"/>
            <a:ext cx="604620" cy="579756"/>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Oval 28"/>
          <p:cNvSpPr/>
          <p:nvPr/>
        </p:nvSpPr>
        <p:spPr>
          <a:xfrm>
            <a:off x="5423647" y="5575386"/>
            <a:ext cx="604620" cy="579756"/>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a:stCxn id="3" idx="1"/>
            <a:endCxn id="22" idx="5"/>
          </p:cNvCxnSpPr>
          <p:nvPr/>
        </p:nvCxnSpPr>
        <p:spPr>
          <a:xfrm flipH="1" flipV="1">
            <a:off x="3017911" y="2622295"/>
            <a:ext cx="2146151" cy="783542"/>
          </a:xfrm>
          <a:prstGeom prst="line">
            <a:avLst/>
          </a:prstGeom>
        </p:spPr>
        <p:style>
          <a:lnRef idx="1">
            <a:schemeClr val="accent1"/>
          </a:lnRef>
          <a:fillRef idx="0">
            <a:schemeClr val="accent1"/>
          </a:fillRef>
          <a:effectRef idx="1">
            <a:schemeClr val="accent1"/>
          </a:effectRef>
          <a:fontRef idx="minor">
            <a:schemeClr val="tx1"/>
          </a:fontRef>
        </p:style>
      </p:cxnSp>
      <p:cxnSp>
        <p:nvCxnSpPr>
          <p:cNvPr id="30" name="Straight Connector 29"/>
          <p:cNvCxnSpPr>
            <a:stCxn id="3" idx="7"/>
            <a:endCxn id="28" idx="3"/>
          </p:cNvCxnSpPr>
          <p:nvPr/>
        </p:nvCxnSpPr>
        <p:spPr>
          <a:xfrm flipV="1">
            <a:off x="5591592" y="2507708"/>
            <a:ext cx="1448262" cy="898129"/>
          </a:xfrm>
          <a:prstGeom prst="line">
            <a:avLst/>
          </a:prstGeom>
        </p:spPr>
        <p:style>
          <a:lnRef idx="1">
            <a:schemeClr val="accent1"/>
          </a:lnRef>
          <a:fillRef idx="0">
            <a:schemeClr val="accent1"/>
          </a:fillRef>
          <a:effectRef idx="1">
            <a:schemeClr val="accent1"/>
          </a:effectRef>
          <a:fontRef idx="minor">
            <a:schemeClr val="tx1"/>
          </a:fontRef>
        </p:style>
      </p:cxnSp>
      <p:cxnSp>
        <p:nvCxnSpPr>
          <p:cNvPr id="31" name="Straight Connector 30"/>
          <p:cNvCxnSpPr>
            <a:stCxn id="3" idx="4"/>
            <a:endCxn id="29" idx="0"/>
          </p:cNvCxnSpPr>
          <p:nvPr/>
        </p:nvCxnSpPr>
        <p:spPr>
          <a:xfrm>
            <a:off x="5377827" y="3900690"/>
            <a:ext cx="348130" cy="1674696"/>
          </a:xfrm>
          <a:prstGeom prst="line">
            <a:avLst/>
          </a:prstGeom>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70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Star Schema</a:t>
            </a:r>
            <a:endParaRPr lang="en-US" i="1" dirty="0"/>
          </a:p>
        </p:txBody>
      </p:sp>
      <p:sp>
        <p:nvSpPr>
          <p:cNvPr id="26" name="TextBox 25"/>
          <p:cNvSpPr txBox="1"/>
          <p:nvPr/>
        </p:nvSpPr>
        <p:spPr>
          <a:xfrm>
            <a:off x="8153960" y="3931743"/>
            <a:ext cx="2864887" cy="369332"/>
          </a:xfrm>
          <a:prstGeom prst="rect">
            <a:avLst/>
          </a:prstGeom>
          <a:noFill/>
        </p:spPr>
        <p:txBody>
          <a:bodyPr wrap="none" rtlCol="0">
            <a:spAutoFit/>
          </a:bodyPr>
          <a:lstStyle/>
          <a:p>
            <a:r>
              <a:rPr lang="en-US" dirty="0">
                <a:sym typeface="Wingdings"/>
              </a:rPr>
              <a:t> </a:t>
            </a:r>
            <a:r>
              <a:rPr lang="en-US" dirty="0"/>
              <a:t>This looks like a star </a:t>
            </a:r>
            <a:r>
              <a:rPr lang="is-IS" dirty="0"/>
              <a:t>…</a:t>
            </a:r>
            <a:endParaRPr lang="en-US" dirty="0"/>
          </a:p>
        </p:txBody>
      </p:sp>
      <p:sp>
        <p:nvSpPr>
          <p:cNvPr id="3" name="Oval 2"/>
          <p:cNvSpPr/>
          <p:nvPr/>
        </p:nvSpPr>
        <p:spPr>
          <a:xfrm>
            <a:off x="4774617" y="3768799"/>
            <a:ext cx="446527" cy="428164"/>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Oval 21"/>
          <p:cNvSpPr/>
          <p:nvPr/>
        </p:nvSpPr>
        <p:spPr>
          <a:xfrm>
            <a:off x="3114074" y="2575417"/>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6133524" y="2521100"/>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Oval 28"/>
          <p:cNvSpPr/>
          <p:nvPr/>
        </p:nvSpPr>
        <p:spPr>
          <a:xfrm>
            <a:off x="5031720" y="5433768"/>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a:stCxn id="3" idx="1"/>
            <a:endCxn id="22" idx="5"/>
          </p:cNvCxnSpPr>
          <p:nvPr/>
        </p:nvCxnSpPr>
        <p:spPr>
          <a:xfrm flipH="1" flipV="1">
            <a:off x="3495209" y="2940877"/>
            <a:ext cx="1344800" cy="890626"/>
          </a:xfrm>
          <a:prstGeom prst="line">
            <a:avLst/>
          </a:prstGeom>
        </p:spPr>
        <p:style>
          <a:lnRef idx="1">
            <a:schemeClr val="accent1"/>
          </a:lnRef>
          <a:fillRef idx="0">
            <a:schemeClr val="accent1"/>
          </a:fillRef>
          <a:effectRef idx="1">
            <a:schemeClr val="accent1"/>
          </a:effectRef>
          <a:fontRef idx="minor">
            <a:schemeClr val="tx1"/>
          </a:fontRef>
        </p:style>
      </p:cxnSp>
      <p:cxnSp>
        <p:nvCxnSpPr>
          <p:cNvPr id="30" name="Straight Connector 29"/>
          <p:cNvCxnSpPr>
            <a:stCxn id="3" idx="7"/>
            <a:endCxn id="28" idx="3"/>
          </p:cNvCxnSpPr>
          <p:nvPr/>
        </p:nvCxnSpPr>
        <p:spPr>
          <a:xfrm flipV="1">
            <a:off x="5155751" y="2886560"/>
            <a:ext cx="1043166" cy="944943"/>
          </a:xfrm>
          <a:prstGeom prst="line">
            <a:avLst/>
          </a:prstGeom>
        </p:spPr>
        <p:style>
          <a:lnRef idx="1">
            <a:schemeClr val="accent1"/>
          </a:lnRef>
          <a:fillRef idx="0">
            <a:schemeClr val="accent1"/>
          </a:fillRef>
          <a:effectRef idx="1">
            <a:schemeClr val="accent1"/>
          </a:effectRef>
          <a:fontRef idx="minor">
            <a:schemeClr val="tx1"/>
          </a:fontRef>
        </p:style>
      </p:cxnSp>
      <p:cxnSp>
        <p:nvCxnSpPr>
          <p:cNvPr id="31" name="Straight Connector 30"/>
          <p:cNvCxnSpPr>
            <a:stCxn id="3" idx="4"/>
            <a:endCxn id="29" idx="0"/>
          </p:cNvCxnSpPr>
          <p:nvPr/>
        </p:nvCxnSpPr>
        <p:spPr>
          <a:xfrm>
            <a:off x="4997881" y="4196963"/>
            <a:ext cx="257103" cy="1236805"/>
          </a:xfrm>
          <a:prstGeom prst="line">
            <a:avLst/>
          </a:prstGeom>
        </p:spPr>
        <p:style>
          <a:lnRef idx="1">
            <a:schemeClr val="accent1"/>
          </a:lnRef>
          <a:fillRef idx="0">
            <a:schemeClr val="accent1"/>
          </a:fillRef>
          <a:effectRef idx="1">
            <a:schemeClr val="accent1"/>
          </a:effectRef>
          <a:fontRef idx="minor">
            <a:schemeClr val="tx1"/>
          </a:fontRef>
        </p:style>
      </p:cxnSp>
      <p:sp>
        <p:nvSpPr>
          <p:cNvPr id="12" name="Oval 11"/>
          <p:cNvSpPr/>
          <p:nvPr/>
        </p:nvSpPr>
        <p:spPr>
          <a:xfrm rot="3176766">
            <a:off x="4627105" y="2010735"/>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Oval 12"/>
          <p:cNvSpPr/>
          <p:nvPr/>
        </p:nvSpPr>
        <p:spPr>
          <a:xfrm rot="3176766">
            <a:off x="6399871" y="4033953"/>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Oval 13"/>
          <p:cNvSpPr/>
          <p:nvPr/>
        </p:nvSpPr>
        <p:spPr>
          <a:xfrm rot="3176766">
            <a:off x="3791611" y="5219687"/>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p:cNvSpPr/>
          <p:nvPr/>
        </p:nvSpPr>
        <p:spPr>
          <a:xfrm rot="4971397">
            <a:off x="5936671" y="4784788"/>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p:cNvSpPr/>
          <p:nvPr/>
        </p:nvSpPr>
        <p:spPr>
          <a:xfrm rot="4971397">
            <a:off x="3097153" y="4288482"/>
            <a:ext cx="446527" cy="428164"/>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Connector 7"/>
          <p:cNvCxnSpPr>
            <a:stCxn id="3" idx="0"/>
            <a:endCxn id="12" idx="6"/>
          </p:cNvCxnSpPr>
          <p:nvPr/>
        </p:nvCxnSpPr>
        <p:spPr>
          <a:xfrm flipH="1" flipV="1">
            <a:off x="4984900" y="2402996"/>
            <a:ext cx="12981" cy="1365803"/>
          </a:xfrm>
          <a:prstGeom prst="line">
            <a:avLst/>
          </a:prstGeom>
        </p:spPr>
        <p:style>
          <a:lnRef idx="1">
            <a:schemeClr val="accent1"/>
          </a:lnRef>
          <a:fillRef idx="0">
            <a:schemeClr val="accent1"/>
          </a:fillRef>
          <a:effectRef idx="1">
            <a:schemeClr val="accent1"/>
          </a:effectRef>
          <a:fontRef idx="minor">
            <a:schemeClr val="tx1"/>
          </a:fontRef>
        </p:style>
      </p:cxnSp>
      <p:cxnSp>
        <p:nvCxnSpPr>
          <p:cNvPr id="27" name="Straight Connector 26"/>
          <p:cNvCxnSpPr>
            <a:stCxn id="3" idx="6"/>
            <a:endCxn id="13" idx="3"/>
          </p:cNvCxnSpPr>
          <p:nvPr/>
        </p:nvCxnSpPr>
        <p:spPr>
          <a:xfrm>
            <a:off x="5221144" y="3982882"/>
            <a:ext cx="1186053" cy="230377"/>
          </a:xfrm>
          <a:prstGeom prst="line">
            <a:avLst/>
          </a:prstGeom>
        </p:spPr>
        <p:style>
          <a:lnRef idx="1">
            <a:schemeClr val="accent1"/>
          </a:lnRef>
          <a:fillRef idx="0">
            <a:schemeClr val="accent1"/>
          </a:fillRef>
          <a:effectRef idx="1">
            <a:schemeClr val="accent1"/>
          </a:effectRef>
          <a:fontRef idx="minor">
            <a:schemeClr val="tx1"/>
          </a:fontRef>
        </p:style>
      </p:cxnSp>
      <p:cxnSp>
        <p:nvCxnSpPr>
          <p:cNvPr id="32" name="Straight Connector 31"/>
          <p:cNvCxnSpPr>
            <a:stCxn id="3" idx="5"/>
            <a:endCxn id="18" idx="3"/>
          </p:cNvCxnSpPr>
          <p:nvPr/>
        </p:nvCxnSpPr>
        <p:spPr>
          <a:xfrm>
            <a:off x="5155751" y="4134259"/>
            <a:ext cx="834349" cy="726789"/>
          </a:xfrm>
          <a:prstGeom prst="line">
            <a:avLst/>
          </a:prstGeom>
        </p:spPr>
        <p:style>
          <a:lnRef idx="1">
            <a:schemeClr val="accent1"/>
          </a:lnRef>
          <a:fillRef idx="0">
            <a:schemeClr val="accent1"/>
          </a:fillRef>
          <a:effectRef idx="1">
            <a:schemeClr val="accent1"/>
          </a:effectRef>
          <a:fontRef idx="minor">
            <a:schemeClr val="tx1"/>
          </a:fontRef>
        </p:style>
      </p:cxnSp>
      <p:cxnSp>
        <p:nvCxnSpPr>
          <p:cNvPr id="33" name="Straight Connector 32"/>
          <p:cNvCxnSpPr>
            <a:stCxn id="3" idx="3"/>
            <a:endCxn id="14" idx="0"/>
          </p:cNvCxnSpPr>
          <p:nvPr/>
        </p:nvCxnSpPr>
        <p:spPr>
          <a:xfrm flipH="1">
            <a:off x="4185727" y="4134259"/>
            <a:ext cx="654283" cy="1170511"/>
          </a:xfrm>
          <a:prstGeom prst="line">
            <a:avLst/>
          </a:prstGeom>
        </p:spPr>
        <p:style>
          <a:lnRef idx="1">
            <a:schemeClr val="accent1"/>
          </a:lnRef>
          <a:fillRef idx="0">
            <a:schemeClr val="accent1"/>
          </a:fillRef>
          <a:effectRef idx="1">
            <a:schemeClr val="accent1"/>
          </a:effectRef>
          <a:fontRef idx="minor">
            <a:schemeClr val="tx1"/>
          </a:fontRef>
        </p:style>
      </p:cxnSp>
      <p:cxnSp>
        <p:nvCxnSpPr>
          <p:cNvPr id="35" name="Straight Connector 34"/>
          <p:cNvCxnSpPr>
            <a:stCxn id="3" idx="2"/>
            <a:endCxn id="19" idx="0"/>
          </p:cNvCxnSpPr>
          <p:nvPr/>
        </p:nvCxnSpPr>
        <p:spPr>
          <a:xfrm flipH="1">
            <a:off x="3532838" y="3982882"/>
            <a:ext cx="1241779" cy="493061"/>
          </a:xfrm>
          <a:prstGeom prst="line">
            <a:avLst/>
          </a:prstGeom>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0560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Snowflake Schema</a:t>
            </a:r>
            <a:endParaRPr lang="en-US" i="1" dirty="0"/>
          </a:p>
        </p:txBody>
      </p:sp>
      <p:sp>
        <p:nvSpPr>
          <p:cNvPr id="26" name="TextBox 25"/>
          <p:cNvSpPr txBox="1"/>
          <p:nvPr/>
        </p:nvSpPr>
        <p:spPr>
          <a:xfrm>
            <a:off x="8153960" y="3931743"/>
            <a:ext cx="3722494" cy="369332"/>
          </a:xfrm>
          <a:prstGeom prst="rect">
            <a:avLst/>
          </a:prstGeom>
          <a:noFill/>
        </p:spPr>
        <p:txBody>
          <a:bodyPr wrap="none" rtlCol="0">
            <a:spAutoFit/>
          </a:bodyPr>
          <a:lstStyle/>
          <a:p>
            <a:r>
              <a:rPr lang="en-US" dirty="0">
                <a:sym typeface="Wingdings"/>
              </a:rPr>
              <a:t> </a:t>
            </a:r>
            <a:r>
              <a:rPr lang="en-US" dirty="0"/>
              <a:t>This looks like a snowflake </a:t>
            </a:r>
            <a:r>
              <a:rPr lang="is-IS" dirty="0"/>
              <a:t>…</a:t>
            </a:r>
            <a:endParaRPr lang="en-US" dirty="0"/>
          </a:p>
        </p:txBody>
      </p:sp>
      <p:grpSp>
        <p:nvGrpSpPr>
          <p:cNvPr id="23" name="Group 22"/>
          <p:cNvGrpSpPr/>
          <p:nvPr/>
        </p:nvGrpSpPr>
        <p:grpSpPr>
          <a:xfrm>
            <a:off x="3167674" y="2599045"/>
            <a:ext cx="875812" cy="906211"/>
            <a:chOff x="3875264" y="2569929"/>
            <a:chExt cx="2475442" cy="2561364"/>
          </a:xfrm>
        </p:grpSpPr>
        <p:sp>
          <p:nvSpPr>
            <p:cNvPr id="24" name="Oval 23"/>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Oval 24"/>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Oval 33"/>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36" name="Oval 35"/>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37" name="Straight Connector 36"/>
            <p:cNvCxnSpPr>
              <a:stCxn id="24" idx="1"/>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38" name="Straight Connector 37"/>
            <p:cNvCxnSpPr>
              <a:stCxn id="24" idx="7"/>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39" name="Straight Connector 38"/>
            <p:cNvCxnSpPr>
              <a:stCxn id="24" idx="4"/>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40" name="Oval 39"/>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1" name="Oval 40"/>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2" name="Oval 41"/>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Oval 42"/>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Oval 43"/>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45" name="Straight Connector 44"/>
            <p:cNvCxnSpPr>
              <a:stCxn id="24" idx="0"/>
              <a:endCxn id="42" idx="6"/>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46" name="Straight Connector 45"/>
            <p:cNvCxnSpPr>
              <a:stCxn id="24" idx="6"/>
              <a:endCxn id="43" idx="3"/>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47" name="Straight Connector 46"/>
            <p:cNvCxnSpPr>
              <a:stCxn id="24" idx="5"/>
              <a:endCxn id="48" idx="3"/>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48" name="Straight Connector 47"/>
            <p:cNvCxnSpPr>
              <a:stCxn id="24" idx="3"/>
              <a:endCxn id="44" idx="0"/>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49" name="Straight Connector 48"/>
            <p:cNvCxnSpPr>
              <a:stCxn id="24" idx="2"/>
              <a:endCxn id="49" idx="0"/>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3377130" y="4030169"/>
            <a:ext cx="789630" cy="817038"/>
            <a:chOff x="3875264" y="2569929"/>
            <a:chExt cx="2475442" cy="2561364"/>
          </a:xfrm>
        </p:grpSpPr>
        <p:sp>
          <p:nvSpPr>
            <p:cNvPr id="51" name="Oval 50"/>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52" name="Oval 51"/>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53" name="Oval 52"/>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Oval 53"/>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58" name="Oval 57"/>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59" name="Oval 58"/>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60" name="Oval 59"/>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61" name="Oval 60"/>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62" name="Oval 61"/>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4544264" y="1837526"/>
            <a:ext cx="875812" cy="906211"/>
            <a:chOff x="3875264" y="2569929"/>
            <a:chExt cx="2475442" cy="2561364"/>
          </a:xfrm>
        </p:grpSpPr>
        <p:sp>
          <p:nvSpPr>
            <p:cNvPr id="69" name="Oval 68"/>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70" name="Oval 69"/>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71" name="Oval 70"/>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72" name="Oval 71"/>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76" name="Oval 75"/>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Oval 76"/>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78" name="Oval 77"/>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79" name="Oval 78"/>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80" name="Oval 79"/>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6047193" y="2447122"/>
            <a:ext cx="875812" cy="906211"/>
            <a:chOff x="3875264" y="2569929"/>
            <a:chExt cx="2475442" cy="2561364"/>
          </a:xfrm>
        </p:grpSpPr>
        <p:sp>
          <p:nvSpPr>
            <p:cNvPr id="87" name="Oval 86"/>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88" name="Oval 87"/>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89" name="Oval 88"/>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90" name="Oval 89"/>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91" name="Straight Connector 90"/>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94" name="Oval 93"/>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95" name="Oval 94"/>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96" name="Oval 95"/>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Oval 96"/>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Oval 97"/>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99" name="Straight Connector 98"/>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6200689" y="3867799"/>
            <a:ext cx="875812" cy="906211"/>
            <a:chOff x="3875264" y="2569929"/>
            <a:chExt cx="2475442" cy="2561364"/>
          </a:xfrm>
        </p:grpSpPr>
        <p:sp>
          <p:nvSpPr>
            <p:cNvPr id="105" name="Oval 104"/>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Oval 105"/>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Oval 106"/>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08" name="Oval 107"/>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112" name="Oval 111"/>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13" name="Oval 112"/>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14" name="Oval 113"/>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15" name="Oval 114"/>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Oval 115"/>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5894916" y="4442554"/>
            <a:ext cx="875812" cy="906211"/>
            <a:chOff x="3875264" y="2569929"/>
            <a:chExt cx="2475442" cy="2561364"/>
          </a:xfrm>
        </p:grpSpPr>
        <p:sp>
          <p:nvSpPr>
            <p:cNvPr id="123" name="Oval 122"/>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Oval 123"/>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25" name="Oval 124"/>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26" name="Oval 125"/>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130" name="Oval 129"/>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31" name="Oval 130"/>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32" name="Oval 131"/>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33" name="Oval 132"/>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34" name="Oval 133"/>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35" name="Straight Connector 134"/>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4879908" y="5020214"/>
            <a:ext cx="875812" cy="906211"/>
            <a:chOff x="3875264" y="2569929"/>
            <a:chExt cx="2475442" cy="2561364"/>
          </a:xfrm>
        </p:grpSpPr>
        <p:sp>
          <p:nvSpPr>
            <p:cNvPr id="141" name="Oval 140"/>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42" name="Oval 141"/>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43" name="Oval 142"/>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44" name="Oval 143"/>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148" name="Oval 147"/>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49" name="Oval 148"/>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50" name="Oval 149"/>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51" name="Oval 150"/>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52" name="Oval 151"/>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53" name="Straight Connector 152"/>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grpSp>
      <p:sp>
        <p:nvSpPr>
          <p:cNvPr id="3" name="Oval 2"/>
          <p:cNvSpPr/>
          <p:nvPr/>
        </p:nvSpPr>
        <p:spPr>
          <a:xfrm>
            <a:off x="4982170" y="3742498"/>
            <a:ext cx="296271" cy="284087"/>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Oval 21"/>
          <p:cNvSpPr/>
          <p:nvPr/>
        </p:nvSpPr>
        <p:spPr>
          <a:xfrm>
            <a:off x="3880399" y="295068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5883806" y="2914649"/>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Oval 28"/>
          <p:cNvSpPr/>
          <p:nvPr/>
        </p:nvSpPr>
        <p:spPr>
          <a:xfrm>
            <a:off x="5152758" y="4847206"/>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a:stCxn id="3" idx="1"/>
            <a:endCxn id="22" idx="5"/>
          </p:cNvCxnSpPr>
          <p:nvPr/>
        </p:nvCxnSpPr>
        <p:spPr>
          <a:xfrm flipH="1" flipV="1">
            <a:off x="4133282" y="3193171"/>
            <a:ext cx="892276" cy="590931"/>
          </a:xfrm>
          <a:prstGeom prst="line">
            <a:avLst/>
          </a:prstGeom>
        </p:spPr>
        <p:style>
          <a:lnRef idx="1">
            <a:schemeClr val="accent1"/>
          </a:lnRef>
          <a:fillRef idx="0">
            <a:schemeClr val="accent1"/>
          </a:fillRef>
          <a:effectRef idx="1">
            <a:schemeClr val="accent1"/>
          </a:effectRef>
          <a:fontRef idx="minor">
            <a:schemeClr val="tx1"/>
          </a:fontRef>
        </p:style>
      </p:cxnSp>
      <p:cxnSp>
        <p:nvCxnSpPr>
          <p:cNvPr id="30" name="Straight Connector 29"/>
          <p:cNvCxnSpPr>
            <a:stCxn id="3" idx="7"/>
            <a:endCxn id="28" idx="3"/>
          </p:cNvCxnSpPr>
          <p:nvPr/>
        </p:nvCxnSpPr>
        <p:spPr>
          <a:xfrm flipV="1">
            <a:off x="5235053" y="3157132"/>
            <a:ext cx="692141" cy="626970"/>
          </a:xfrm>
          <a:prstGeom prst="line">
            <a:avLst/>
          </a:prstGeom>
        </p:spPr>
        <p:style>
          <a:lnRef idx="1">
            <a:schemeClr val="accent1"/>
          </a:lnRef>
          <a:fillRef idx="0">
            <a:schemeClr val="accent1"/>
          </a:fillRef>
          <a:effectRef idx="1">
            <a:schemeClr val="accent1"/>
          </a:effectRef>
          <a:fontRef idx="minor">
            <a:schemeClr val="tx1"/>
          </a:fontRef>
        </p:style>
      </p:cxnSp>
      <p:cxnSp>
        <p:nvCxnSpPr>
          <p:cNvPr id="31" name="Straight Connector 30"/>
          <p:cNvCxnSpPr>
            <a:stCxn id="3" idx="4"/>
            <a:endCxn id="29" idx="0"/>
          </p:cNvCxnSpPr>
          <p:nvPr/>
        </p:nvCxnSpPr>
        <p:spPr>
          <a:xfrm>
            <a:off x="5130306" y="4026585"/>
            <a:ext cx="170588" cy="820621"/>
          </a:xfrm>
          <a:prstGeom prst="line">
            <a:avLst/>
          </a:prstGeom>
        </p:spPr>
        <p:style>
          <a:lnRef idx="1">
            <a:schemeClr val="accent1"/>
          </a:lnRef>
          <a:fillRef idx="0">
            <a:schemeClr val="accent1"/>
          </a:fillRef>
          <a:effectRef idx="1">
            <a:schemeClr val="accent1"/>
          </a:effectRef>
          <a:fontRef idx="minor">
            <a:schemeClr val="tx1"/>
          </a:fontRef>
        </p:style>
      </p:cxnSp>
      <p:sp>
        <p:nvSpPr>
          <p:cNvPr id="12" name="Oval 11"/>
          <p:cNvSpPr/>
          <p:nvPr/>
        </p:nvSpPr>
        <p:spPr>
          <a:xfrm rot="3176766">
            <a:off x="4884296" y="2576021"/>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Oval 12"/>
          <p:cNvSpPr/>
          <p:nvPr/>
        </p:nvSpPr>
        <p:spPr>
          <a:xfrm rot="3176766">
            <a:off x="6060527" y="391842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Oval 13"/>
          <p:cNvSpPr/>
          <p:nvPr/>
        </p:nvSpPr>
        <p:spPr>
          <a:xfrm rot="3176766">
            <a:off x="4329945" y="4705163"/>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p:cNvSpPr/>
          <p:nvPr/>
        </p:nvSpPr>
        <p:spPr>
          <a:xfrm rot="4971397">
            <a:off x="5753194" y="4416607"/>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p:cNvSpPr/>
          <p:nvPr/>
        </p:nvSpPr>
        <p:spPr>
          <a:xfrm rot="4971397">
            <a:off x="3869172" y="4087308"/>
            <a:ext cx="296271" cy="284087"/>
          </a:xfrm>
          <a:prstGeom prst="ellipse">
            <a:avLst/>
          </a:prstGeom>
          <a:solidFill>
            <a:srgbClr val="70AD47"/>
          </a:solidFill>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Connector 7"/>
          <p:cNvCxnSpPr>
            <a:stCxn id="3" idx="0"/>
            <a:endCxn id="12" idx="6"/>
          </p:cNvCxnSpPr>
          <p:nvPr/>
        </p:nvCxnSpPr>
        <p:spPr>
          <a:xfrm flipH="1" flipV="1">
            <a:off x="5121693" y="2836287"/>
            <a:ext cx="8613" cy="906211"/>
          </a:xfrm>
          <a:prstGeom prst="line">
            <a:avLst/>
          </a:prstGeom>
        </p:spPr>
        <p:style>
          <a:lnRef idx="1">
            <a:schemeClr val="accent1"/>
          </a:lnRef>
          <a:fillRef idx="0">
            <a:schemeClr val="accent1"/>
          </a:fillRef>
          <a:effectRef idx="1">
            <a:schemeClr val="accent1"/>
          </a:effectRef>
          <a:fontRef idx="minor">
            <a:schemeClr val="tx1"/>
          </a:fontRef>
        </p:style>
      </p:cxnSp>
      <p:cxnSp>
        <p:nvCxnSpPr>
          <p:cNvPr id="27" name="Straight Connector 26"/>
          <p:cNvCxnSpPr>
            <a:stCxn id="3" idx="6"/>
            <a:endCxn id="13" idx="3"/>
          </p:cNvCxnSpPr>
          <p:nvPr/>
        </p:nvCxnSpPr>
        <p:spPr>
          <a:xfrm>
            <a:off x="5278441" y="3884542"/>
            <a:ext cx="786947" cy="152855"/>
          </a:xfrm>
          <a:prstGeom prst="line">
            <a:avLst/>
          </a:prstGeom>
        </p:spPr>
        <p:style>
          <a:lnRef idx="1">
            <a:schemeClr val="accent1"/>
          </a:lnRef>
          <a:fillRef idx="0">
            <a:schemeClr val="accent1"/>
          </a:fillRef>
          <a:effectRef idx="1">
            <a:schemeClr val="accent1"/>
          </a:effectRef>
          <a:fontRef idx="minor">
            <a:schemeClr val="tx1"/>
          </a:fontRef>
        </p:style>
      </p:cxnSp>
      <p:cxnSp>
        <p:nvCxnSpPr>
          <p:cNvPr id="32" name="Straight Connector 31"/>
          <p:cNvCxnSpPr>
            <a:stCxn id="3" idx="5"/>
            <a:endCxn id="18" idx="3"/>
          </p:cNvCxnSpPr>
          <p:nvPr/>
        </p:nvCxnSpPr>
        <p:spPr>
          <a:xfrm>
            <a:off x="5235053" y="3984981"/>
            <a:ext cx="553591" cy="482225"/>
          </a:xfrm>
          <a:prstGeom prst="line">
            <a:avLst/>
          </a:prstGeom>
        </p:spPr>
        <p:style>
          <a:lnRef idx="1">
            <a:schemeClr val="accent1"/>
          </a:lnRef>
          <a:fillRef idx="0">
            <a:schemeClr val="accent1"/>
          </a:fillRef>
          <a:effectRef idx="1">
            <a:schemeClr val="accent1"/>
          </a:effectRef>
          <a:fontRef idx="minor">
            <a:schemeClr val="tx1"/>
          </a:fontRef>
        </p:style>
      </p:cxnSp>
      <p:cxnSp>
        <p:nvCxnSpPr>
          <p:cNvPr id="33" name="Straight Connector 32"/>
          <p:cNvCxnSpPr>
            <a:stCxn id="3" idx="3"/>
            <a:endCxn id="14" idx="0"/>
          </p:cNvCxnSpPr>
          <p:nvPr/>
        </p:nvCxnSpPr>
        <p:spPr>
          <a:xfrm flipH="1">
            <a:off x="4591441" y="3984981"/>
            <a:ext cx="434117" cy="776635"/>
          </a:xfrm>
          <a:prstGeom prst="line">
            <a:avLst/>
          </a:prstGeom>
        </p:spPr>
        <p:style>
          <a:lnRef idx="1">
            <a:schemeClr val="accent1"/>
          </a:lnRef>
          <a:fillRef idx="0">
            <a:schemeClr val="accent1"/>
          </a:fillRef>
          <a:effectRef idx="1">
            <a:schemeClr val="accent1"/>
          </a:effectRef>
          <a:fontRef idx="minor">
            <a:schemeClr val="tx1"/>
          </a:fontRef>
        </p:style>
      </p:cxnSp>
      <p:cxnSp>
        <p:nvCxnSpPr>
          <p:cNvPr id="35" name="Straight Connector 34"/>
          <p:cNvCxnSpPr>
            <a:stCxn id="3" idx="2"/>
            <a:endCxn id="19" idx="0"/>
          </p:cNvCxnSpPr>
          <p:nvPr/>
        </p:nvCxnSpPr>
        <p:spPr>
          <a:xfrm flipH="1">
            <a:off x="4158249" y="3884542"/>
            <a:ext cx="823921" cy="327146"/>
          </a:xfrm>
          <a:prstGeom prst="line">
            <a:avLst/>
          </a:prstGeom>
        </p:spPr>
        <p:style>
          <a:lnRef idx="1">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EB4864F-1558-4126-B7C5-5DA0A6E0B77B}"/>
              </a:ext>
            </a:extLst>
          </p:cNvPr>
          <p:cNvSpPr txBox="1"/>
          <p:nvPr/>
        </p:nvSpPr>
        <p:spPr>
          <a:xfrm>
            <a:off x="8864794" y="6222160"/>
            <a:ext cx="3273691" cy="369332"/>
          </a:xfrm>
          <a:prstGeom prst="rect">
            <a:avLst/>
          </a:prstGeom>
        </p:spPr>
        <p:txBody>
          <a:bodyPr wrap="square" rtlCol="0">
            <a:spAutoFit/>
          </a:bodyPr>
          <a:lstStyle/>
          <a:p>
            <a:r>
              <a:rPr lang="en-US" dirty="0"/>
              <a:t>See CS 186 for more!</a:t>
            </a:r>
          </a:p>
        </p:txBody>
      </p:sp>
    </p:spTree>
    <p:extLst>
      <p:ext uri="{BB962C8B-B14F-4D97-AF65-F5344CB8AC3E}">
        <p14:creationId xmlns:p14="http://schemas.microsoft.com/office/powerpoint/2010/main" val="1421068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Analytics Processing (</a:t>
            </a:r>
            <a:r>
              <a:rPr lang="en-US" b="1" dirty="0"/>
              <a:t>OLAP</a:t>
            </a:r>
            <a:r>
              <a:rPr lang="en-US" dirty="0"/>
              <a:t>)</a:t>
            </a:r>
          </a:p>
        </p:txBody>
      </p:sp>
      <p:sp>
        <p:nvSpPr>
          <p:cNvPr id="3" name="Content Placeholder 2"/>
          <p:cNvSpPr>
            <a:spLocks noGrp="1"/>
          </p:cNvSpPr>
          <p:nvPr>
            <p:ph idx="1"/>
          </p:nvPr>
        </p:nvSpPr>
        <p:spPr>
          <a:xfrm>
            <a:off x="838200" y="2073729"/>
            <a:ext cx="10515600" cy="4103235"/>
          </a:xfrm>
        </p:spPr>
        <p:txBody>
          <a:bodyPr>
            <a:normAutofit/>
          </a:bodyPr>
          <a:lstStyle/>
          <a:p>
            <a:pPr marL="0" indent="0">
              <a:buNone/>
            </a:pPr>
            <a:r>
              <a:rPr lang="en-US" dirty="0"/>
              <a:t>Users interact with multidimensional data:</a:t>
            </a:r>
          </a:p>
          <a:p>
            <a:r>
              <a:rPr lang="en-US" dirty="0"/>
              <a:t>Constructing ad-hoc and often complex SQL queries</a:t>
            </a:r>
          </a:p>
          <a:p>
            <a:r>
              <a:rPr lang="en-US" dirty="0"/>
              <a:t>Using graphical tools that to construct queries</a:t>
            </a:r>
          </a:p>
          <a:p>
            <a:r>
              <a:rPr lang="en-US" dirty="0"/>
              <a:t>Sharing views that summarize data across important dimensions</a:t>
            </a:r>
          </a:p>
        </p:txBody>
      </p:sp>
    </p:spTree>
    <p:extLst>
      <p:ext uri="{BB962C8B-B14F-4D97-AF65-F5344CB8AC3E}">
        <p14:creationId xmlns:p14="http://schemas.microsoft.com/office/powerpoint/2010/main" val="33258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21" y="1"/>
            <a:ext cx="9144410" cy="1325563"/>
          </a:xfrm>
        </p:spPr>
        <p:txBody>
          <a:bodyPr>
            <a:normAutofit/>
          </a:bodyPr>
          <a:lstStyle/>
          <a:p>
            <a:r>
              <a:rPr lang="en-US" sz="3600" dirty="0"/>
              <a:t>Reporting and </a:t>
            </a:r>
            <a:r>
              <a:rPr lang="en-US" sz="3600"/>
              <a:t>Business Intelligence (BI)</a:t>
            </a:r>
          </a:p>
        </p:txBody>
      </p:sp>
      <p:sp>
        <p:nvSpPr>
          <p:cNvPr id="3" name="Content Placeholder 2"/>
          <p:cNvSpPr>
            <a:spLocks noGrp="1"/>
          </p:cNvSpPr>
          <p:nvPr>
            <p:ph idx="1"/>
          </p:nvPr>
        </p:nvSpPr>
        <p:spPr>
          <a:xfrm>
            <a:off x="893379" y="1118664"/>
            <a:ext cx="9306525" cy="1697602"/>
          </a:xfrm>
        </p:spPr>
        <p:txBody>
          <a:bodyPr>
            <a:normAutofit fontScale="92500" lnSpcReduction="10000"/>
          </a:bodyPr>
          <a:lstStyle/>
          <a:p>
            <a:r>
              <a:rPr lang="en-US" dirty="0"/>
              <a:t>Use high-level tools to interact with their data:</a:t>
            </a:r>
          </a:p>
          <a:p>
            <a:pPr lvl="1"/>
            <a:r>
              <a:rPr lang="en-US" dirty="0"/>
              <a:t>Automatically generate SQL queries</a:t>
            </a:r>
          </a:p>
          <a:p>
            <a:pPr lvl="2"/>
            <a:r>
              <a:rPr lang="en-US" dirty="0"/>
              <a:t>Queries can get big!</a:t>
            </a:r>
          </a:p>
          <a:p>
            <a:r>
              <a:rPr lang="en-US" dirty="0"/>
              <a:t>Common!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3204" y="2984431"/>
            <a:ext cx="5552374" cy="3470234"/>
          </a:xfrm>
          <a:prstGeom prst="rect">
            <a:avLst/>
          </a:prstGeom>
          <a:ln>
            <a:solidFill>
              <a:schemeClr val="tx1"/>
            </a:solidFill>
          </a:ln>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9391" y="3347473"/>
            <a:ext cx="5394192" cy="3588636"/>
          </a:xfrm>
          <a:prstGeom prst="rect">
            <a:avLst/>
          </a:prstGeom>
          <a:effectLst>
            <a:outerShdw blurRad="50800" dist="76200" dir="8100000" algn="tr" rotWithShape="0">
              <a:prstClr val="black">
                <a:alpha val="40000"/>
              </a:prstClr>
            </a:outerShdw>
          </a:effectLst>
        </p:spPr>
      </p:pic>
    </p:spTree>
    <p:extLst>
      <p:ext uri="{BB962C8B-B14F-4D97-AF65-F5344CB8AC3E}">
        <p14:creationId xmlns:p14="http://schemas.microsoft.com/office/powerpoint/2010/main" val="28268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87036" y="3731960"/>
            <a:ext cx="2592255" cy="1310806"/>
            <a:chOff x="416184" y="3941823"/>
            <a:chExt cx="2592255" cy="1310806"/>
          </a:xfrm>
        </p:grpSpPr>
        <p:grpSp>
          <p:nvGrpSpPr>
            <p:cNvPr id="19" name="Group 18"/>
            <p:cNvGrpSpPr/>
            <p:nvPr/>
          </p:nvGrpSpPr>
          <p:grpSpPr>
            <a:xfrm>
              <a:off x="1788232" y="3941823"/>
              <a:ext cx="1220207" cy="1203613"/>
              <a:chOff x="1681790" y="4987970"/>
              <a:chExt cx="1220207" cy="1203613"/>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36" name="Group 35"/>
          <p:cNvGrpSpPr/>
          <p:nvPr/>
        </p:nvGrpSpPr>
        <p:grpSpPr>
          <a:xfrm>
            <a:off x="842343" y="286249"/>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5" name="TextBox 4"/>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32" name="Group 31"/>
            <p:cNvGrpSpPr/>
            <p:nvPr/>
          </p:nvGrpSpPr>
          <p:grpSpPr>
            <a:xfrm>
              <a:off x="571497" y="926392"/>
              <a:ext cx="1509854" cy="1225201"/>
              <a:chOff x="726811" y="926392"/>
              <a:chExt cx="1509854" cy="1225201"/>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8" name="Picture 27"/>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35" name="Group 34"/>
          <p:cNvGrpSpPr/>
          <p:nvPr/>
        </p:nvGrpSpPr>
        <p:grpSpPr>
          <a:xfrm>
            <a:off x="872103" y="2009105"/>
            <a:ext cx="2172333" cy="1488317"/>
            <a:chOff x="601255" y="2367553"/>
            <a:chExt cx="2172333" cy="1488317"/>
          </a:xfrm>
        </p:grpSpPr>
        <p:grpSp>
          <p:nvGrpSpPr>
            <p:cNvPr id="18" name="Group 17"/>
            <p:cNvGrpSpPr/>
            <p:nvPr/>
          </p:nvGrpSpPr>
          <p:grpSpPr>
            <a:xfrm>
              <a:off x="2023082" y="2367553"/>
              <a:ext cx="750506" cy="1488317"/>
              <a:chOff x="1949242" y="2982369"/>
              <a:chExt cx="750506" cy="1488317"/>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10" name="TextBox 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31" name="Group 30"/>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grpSp>
        <p:nvGrpSpPr>
          <p:cNvPr id="33" name="Group 32"/>
          <p:cNvGrpSpPr/>
          <p:nvPr/>
        </p:nvGrpSpPr>
        <p:grpSpPr>
          <a:xfrm>
            <a:off x="969268" y="5277304"/>
            <a:ext cx="2410049" cy="1211730"/>
            <a:chOff x="698576" y="5320605"/>
            <a:chExt cx="2410049" cy="1211730"/>
          </a:xfrm>
        </p:grpSpPr>
        <p:grpSp>
          <p:nvGrpSpPr>
            <p:cNvPr id="24" name="Group 23"/>
            <p:cNvGrpSpPr/>
            <p:nvPr/>
          </p:nvGrpSpPr>
          <p:grpSpPr>
            <a:xfrm>
              <a:off x="1688043" y="5320605"/>
              <a:ext cx="1420582" cy="1196939"/>
              <a:chOff x="1581605" y="5001318"/>
              <a:chExt cx="1420582" cy="1196939"/>
            </a:xfrm>
          </p:grpSpPr>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26" name="TextBox 2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sp>
        <p:nvSpPr>
          <p:cNvPr id="37" name="Title 40"/>
          <p:cNvSpPr txBox="1">
            <a:spLocks/>
          </p:cNvSpPr>
          <p:nvPr/>
        </p:nvSpPr>
        <p:spPr>
          <a:xfrm>
            <a:off x="5963139" y="150146"/>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pic>
        <p:nvPicPr>
          <p:cNvPr id="39"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27858" y="1242050"/>
            <a:ext cx="2140999" cy="2372300"/>
          </a:xfrm>
          <a:prstGeom prst="rect">
            <a:avLst/>
          </a:prstGeom>
        </p:spPr>
      </p:pic>
      <p:sp>
        <p:nvSpPr>
          <p:cNvPr id="44" name="Right Arrow 43"/>
          <p:cNvSpPr/>
          <p:nvPr/>
        </p:nvSpPr>
        <p:spPr>
          <a:xfrm rot="1433144">
            <a:off x="3403217" y="1277296"/>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5" name="Right Arrow 44"/>
          <p:cNvSpPr/>
          <p:nvPr/>
        </p:nvSpPr>
        <p:spPr>
          <a:xfrm rot="20220076">
            <a:off x="3370923" y="2361957"/>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6" name="Right Arrow 45"/>
          <p:cNvSpPr/>
          <p:nvPr/>
        </p:nvSpPr>
        <p:spPr>
          <a:xfrm rot="19310221">
            <a:off x="3296637" y="3408902"/>
            <a:ext cx="1650734"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7" name="Right Arrow 46"/>
          <p:cNvSpPr/>
          <p:nvPr/>
        </p:nvSpPr>
        <p:spPr>
          <a:xfrm rot="18431872">
            <a:off x="3004872" y="4642092"/>
            <a:ext cx="2262192"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8" name="Content Placeholder 6"/>
          <p:cNvSpPr txBox="1">
            <a:spLocks/>
          </p:cNvSpPr>
          <p:nvPr/>
        </p:nvSpPr>
        <p:spPr>
          <a:xfrm>
            <a:off x="6881479" y="1627550"/>
            <a:ext cx="4466075" cy="160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Collects and organizes historical data from multiple sources</a:t>
            </a:r>
          </a:p>
        </p:txBody>
      </p:sp>
      <p:sp>
        <p:nvSpPr>
          <p:cNvPr id="4" name="TextBox 3"/>
          <p:cNvSpPr txBox="1"/>
          <p:nvPr/>
        </p:nvSpPr>
        <p:spPr>
          <a:xfrm>
            <a:off x="6046971" y="3788768"/>
            <a:ext cx="3812262" cy="2308324"/>
          </a:xfrm>
          <a:prstGeom prst="rect">
            <a:avLst/>
          </a:prstGeom>
        </p:spPr>
        <p:txBody>
          <a:bodyPr wrap="none" rtlCol="0">
            <a:spAutoFit/>
          </a:bodyPr>
          <a:lstStyle/>
          <a:p>
            <a:r>
              <a:rPr lang="en-US" sz="3600" u="sng" dirty="0"/>
              <a:t>So far </a:t>
            </a:r>
            <a:r>
              <a:rPr lang="mr-IN" sz="3600" u="sng" dirty="0"/>
              <a:t>…</a:t>
            </a:r>
            <a:endParaRPr lang="en-US" sz="3600" u="sng" dirty="0"/>
          </a:p>
          <a:p>
            <a:pPr marL="571500" indent="-571500">
              <a:buFont typeface="Wingdings" charset="2"/>
              <a:buChar char="Ø"/>
            </a:pPr>
            <a:r>
              <a:rPr lang="en-US" sz="3600" dirty="0"/>
              <a:t>Star Schemas</a:t>
            </a:r>
          </a:p>
          <a:p>
            <a:pPr marL="571500" indent="-571500">
              <a:buFont typeface="Wingdings" charset="2"/>
              <a:buChar char="Ø"/>
            </a:pPr>
            <a:r>
              <a:rPr lang="en-US" sz="3600" dirty="0"/>
              <a:t>Data cubes</a:t>
            </a:r>
          </a:p>
          <a:p>
            <a:pPr marL="571500" indent="-571500">
              <a:buFont typeface="Wingdings" charset="2"/>
              <a:buChar char="Ø"/>
            </a:pPr>
            <a:r>
              <a:rPr lang="en-US" sz="3600" dirty="0"/>
              <a:t>OLAP</a:t>
            </a:r>
          </a:p>
        </p:txBody>
      </p:sp>
    </p:spTree>
    <p:extLst>
      <p:ext uri="{BB962C8B-B14F-4D97-AF65-F5344CB8AC3E}">
        <p14:creationId xmlns:p14="http://schemas.microsoft.com/office/powerpoint/2010/main" val="68970517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842343" y="115918"/>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5" name="TextBox 4"/>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32" name="Group 31"/>
            <p:cNvGrpSpPr/>
            <p:nvPr/>
          </p:nvGrpSpPr>
          <p:grpSpPr>
            <a:xfrm>
              <a:off x="571497" y="926392"/>
              <a:ext cx="1509854" cy="1225201"/>
              <a:chOff x="726811" y="926392"/>
              <a:chExt cx="1509854" cy="1225201"/>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8" name="Picture 27"/>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35" name="Group 34"/>
          <p:cNvGrpSpPr/>
          <p:nvPr/>
        </p:nvGrpSpPr>
        <p:grpSpPr>
          <a:xfrm>
            <a:off x="872103" y="1061064"/>
            <a:ext cx="2172333" cy="1488317"/>
            <a:chOff x="601255" y="2367553"/>
            <a:chExt cx="2172333" cy="1488317"/>
          </a:xfrm>
        </p:grpSpPr>
        <p:grpSp>
          <p:nvGrpSpPr>
            <p:cNvPr id="18" name="Group 17"/>
            <p:cNvGrpSpPr/>
            <p:nvPr/>
          </p:nvGrpSpPr>
          <p:grpSpPr>
            <a:xfrm>
              <a:off x="2023082" y="2367553"/>
              <a:ext cx="750506" cy="1488317"/>
              <a:chOff x="1949242" y="2982369"/>
              <a:chExt cx="750506" cy="1488317"/>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10" name="TextBox 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31" name="Group 30"/>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sp>
        <p:nvSpPr>
          <p:cNvPr id="37" name="Title 40"/>
          <p:cNvSpPr txBox="1">
            <a:spLocks/>
          </p:cNvSpPr>
          <p:nvPr/>
        </p:nvSpPr>
        <p:spPr>
          <a:xfrm>
            <a:off x="5963139" y="150146"/>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7858" y="1242050"/>
            <a:ext cx="2140999" cy="2372300"/>
          </a:xfrm>
          <a:prstGeom prst="rect">
            <a:avLst/>
          </a:prstGeom>
        </p:spPr>
      </p:pic>
      <p:sp>
        <p:nvSpPr>
          <p:cNvPr id="44" name="Right Arrow 43"/>
          <p:cNvSpPr/>
          <p:nvPr/>
        </p:nvSpPr>
        <p:spPr>
          <a:xfrm rot="1433144">
            <a:off x="3325313" y="981165"/>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5" name="Right Arrow 44"/>
          <p:cNvSpPr/>
          <p:nvPr/>
        </p:nvSpPr>
        <p:spPr>
          <a:xfrm rot="976959">
            <a:off x="3235282" y="1737023"/>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6" name="Right Arrow 45"/>
          <p:cNvSpPr/>
          <p:nvPr/>
        </p:nvSpPr>
        <p:spPr>
          <a:xfrm rot="20631410">
            <a:off x="3264982" y="2355898"/>
            <a:ext cx="1123097"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7" name="Right Arrow 46"/>
          <p:cNvSpPr/>
          <p:nvPr/>
        </p:nvSpPr>
        <p:spPr>
          <a:xfrm rot="20444963">
            <a:off x="3158903" y="3075720"/>
            <a:ext cx="1502906"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8" name="Content Placeholder 6"/>
          <p:cNvSpPr txBox="1">
            <a:spLocks/>
          </p:cNvSpPr>
          <p:nvPr/>
        </p:nvSpPr>
        <p:spPr>
          <a:xfrm>
            <a:off x="6881479" y="1627550"/>
            <a:ext cx="4466075" cy="160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Collects and organizes historical data from multiple sources</a:t>
            </a:r>
          </a:p>
        </p:txBody>
      </p:sp>
      <p:grpSp>
        <p:nvGrpSpPr>
          <p:cNvPr id="34" name="Group 33"/>
          <p:cNvGrpSpPr/>
          <p:nvPr/>
        </p:nvGrpSpPr>
        <p:grpSpPr>
          <a:xfrm>
            <a:off x="687036" y="2093343"/>
            <a:ext cx="2592255" cy="1310806"/>
            <a:chOff x="416184" y="3941823"/>
            <a:chExt cx="2592255" cy="1310806"/>
          </a:xfrm>
        </p:grpSpPr>
        <p:grpSp>
          <p:nvGrpSpPr>
            <p:cNvPr id="19" name="Group 18"/>
            <p:cNvGrpSpPr/>
            <p:nvPr/>
          </p:nvGrpSpPr>
          <p:grpSpPr>
            <a:xfrm>
              <a:off x="1788232" y="3941823"/>
              <a:ext cx="1220207" cy="1203613"/>
              <a:chOff x="1681790" y="4987970"/>
              <a:chExt cx="1220207" cy="1203613"/>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33" name="Group 32"/>
          <p:cNvGrpSpPr/>
          <p:nvPr/>
        </p:nvGrpSpPr>
        <p:grpSpPr>
          <a:xfrm>
            <a:off x="959291" y="2929560"/>
            <a:ext cx="2410049" cy="1211730"/>
            <a:chOff x="698576" y="5320605"/>
            <a:chExt cx="2410049" cy="1211730"/>
          </a:xfrm>
        </p:grpSpPr>
        <p:grpSp>
          <p:nvGrpSpPr>
            <p:cNvPr id="24" name="Group 23"/>
            <p:cNvGrpSpPr/>
            <p:nvPr/>
          </p:nvGrpSpPr>
          <p:grpSpPr>
            <a:xfrm>
              <a:off x="1688043" y="5320605"/>
              <a:ext cx="1420582" cy="1196939"/>
              <a:chOff x="1581605" y="5001318"/>
              <a:chExt cx="1420582" cy="1196939"/>
            </a:xfrm>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26" name="TextBox 2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grpSp>
        <p:nvGrpSpPr>
          <p:cNvPr id="38" name="Group 37"/>
          <p:cNvGrpSpPr/>
          <p:nvPr/>
        </p:nvGrpSpPr>
        <p:grpSpPr>
          <a:xfrm>
            <a:off x="3147058" y="5002318"/>
            <a:ext cx="2650007" cy="1801703"/>
            <a:chOff x="94933" y="4658556"/>
            <a:chExt cx="3138573" cy="2133872"/>
          </a:xfrm>
        </p:grpSpPr>
        <p:pic>
          <p:nvPicPr>
            <p:cNvPr id="40" name="Picture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5545" y="5092705"/>
              <a:ext cx="1802486" cy="123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p:cNvSpPr txBox="1"/>
            <p:nvPr/>
          </p:nvSpPr>
          <p:spPr>
            <a:xfrm>
              <a:off x="632317" y="4658556"/>
              <a:ext cx="2360263" cy="437423"/>
            </a:xfrm>
            <a:prstGeom prst="rect">
              <a:avLst/>
            </a:prstGeom>
            <a:noFill/>
          </p:spPr>
          <p:txBody>
            <a:bodyPr wrap="none" rtlCol="0">
              <a:spAutoFit/>
            </a:bodyPr>
            <a:lstStyle/>
            <a:p>
              <a:r>
                <a:rPr lang="en-US" dirty="0"/>
                <a:t>Photos &amp; Videos</a:t>
              </a:r>
            </a:p>
          </p:txBody>
        </p:sp>
        <p:pic>
          <p:nvPicPr>
            <p:cNvPr id="43" name="Picture 4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933" y="5631203"/>
              <a:ext cx="1161225" cy="1161225"/>
            </a:xfrm>
            <a:prstGeom prst="rect">
              <a:avLst/>
            </a:prstGeom>
          </p:spPr>
        </p:pic>
        <p:sp>
          <p:nvSpPr>
            <p:cNvPr id="49" name="Cloud Callout 48"/>
            <p:cNvSpPr/>
            <p:nvPr/>
          </p:nvSpPr>
          <p:spPr>
            <a:xfrm>
              <a:off x="1325353" y="5967522"/>
              <a:ext cx="1755989" cy="723486"/>
            </a:xfrm>
            <a:prstGeom prst="cloudCallout">
              <a:avLst>
                <a:gd name="adj1" fmla="val -18208"/>
                <a:gd name="adj2" fmla="val -62826"/>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TextBox 49"/>
            <p:cNvSpPr txBox="1"/>
            <p:nvPr/>
          </p:nvSpPr>
          <p:spPr>
            <a:xfrm>
              <a:off x="1239660" y="6111945"/>
              <a:ext cx="1993846" cy="437423"/>
            </a:xfrm>
            <a:prstGeom prst="rect">
              <a:avLst/>
            </a:prstGeom>
            <a:noFill/>
          </p:spPr>
          <p:txBody>
            <a:bodyPr wrap="none" rtlCol="0">
              <a:spAutoFit/>
            </a:bodyPr>
            <a:lstStyle/>
            <a:p>
              <a:r>
                <a:rPr lang="en-US" i="1" dirty="0">
                  <a:latin typeface="Comic Sans MS" charset="0"/>
                  <a:ea typeface="Comic Sans MS" charset="0"/>
                  <a:cs typeface="Comic Sans MS" charset="0"/>
                </a:rPr>
                <a:t>It is Terrible!</a:t>
              </a:r>
            </a:p>
          </p:txBody>
        </p:sp>
      </p:grpSp>
      <p:sp>
        <p:nvSpPr>
          <p:cNvPr id="51" name="Right Arrow 50"/>
          <p:cNvSpPr/>
          <p:nvPr/>
        </p:nvSpPr>
        <p:spPr>
          <a:xfrm rot="19064583">
            <a:off x="3756181" y="3615952"/>
            <a:ext cx="1633421" cy="88770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a:t>ETL ?</a:t>
            </a:r>
            <a:endParaRPr lang="en-US" sz="3200" dirty="0"/>
          </a:p>
        </p:txBody>
      </p:sp>
      <p:grpSp>
        <p:nvGrpSpPr>
          <p:cNvPr id="52" name="Group 51"/>
          <p:cNvGrpSpPr/>
          <p:nvPr/>
        </p:nvGrpSpPr>
        <p:grpSpPr>
          <a:xfrm>
            <a:off x="1273289" y="4456316"/>
            <a:ext cx="1928948" cy="1760367"/>
            <a:chOff x="188170" y="3865225"/>
            <a:chExt cx="1928948" cy="1760367"/>
          </a:xfrm>
        </p:grpSpPr>
        <p:grpSp>
          <p:nvGrpSpPr>
            <p:cNvPr id="53" name="Group 52"/>
            <p:cNvGrpSpPr/>
            <p:nvPr/>
          </p:nvGrpSpPr>
          <p:grpSpPr>
            <a:xfrm>
              <a:off x="188170" y="4177241"/>
              <a:ext cx="1814689" cy="1448351"/>
              <a:chOff x="265555" y="4323745"/>
              <a:chExt cx="1814689" cy="1448351"/>
            </a:xfrm>
          </p:grpSpPr>
          <p:pic>
            <p:nvPicPr>
              <p:cNvPr id="55" name="Picture 5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5555" y="4386132"/>
                <a:ext cx="1000967" cy="899099"/>
              </a:xfrm>
              <a:prstGeom prst="rect">
                <a:avLst/>
              </a:prstGeom>
            </p:spPr>
          </p:pic>
          <p:pic>
            <p:nvPicPr>
              <p:cNvPr id="56" name="Picture 55"/>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6574" y="4323745"/>
                <a:ext cx="963670" cy="888057"/>
              </a:xfrm>
              <a:prstGeom prst="rect">
                <a:avLst/>
              </a:prstGeom>
            </p:spPr>
          </p:pic>
          <p:grpSp>
            <p:nvGrpSpPr>
              <p:cNvPr id="57" name="Group 56"/>
              <p:cNvGrpSpPr/>
              <p:nvPr/>
            </p:nvGrpSpPr>
            <p:grpSpPr>
              <a:xfrm>
                <a:off x="637876" y="4986913"/>
                <a:ext cx="1129129" cy="785183"/>
                <a:chOff x="109230" y="5302000"/>
                <a:chExt cx="1731961" cy="1204385"/>
              </a:xfrm>
            </p:grpSpPr>
            <p:pic>
              <p:nvPicPr>
                <p:cNvPr id="58" name="Picture 5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9230" y="5302000"/>
                  <a:ext cx="1628001" cy="1023972"/>
                </a:xfrm>
                <a:prstGeom prst="rect">
                  <a:avLst/>
                </a:prstGeom>
                <a:ln>
                  <a:solidFill>
                    <a:schemeClr val="tx1"/>
                  </a:solidFill>
                </a:ln>
                <a:effectLst>
                  <a:outerShdw blurRad="50800" dist="76200" dir="5400000" algn="t" rotWithShape="0">
                    <a:prstClr val="black">
                      <a:alpha val="40000"/>
                    </a:prstClr>
                  </a:outerShdw>
                </a:effectLst>
              </p:spPr>
            </p:pic>
            <p:pic>
              <p:nvPicPr>
                <p:cNvPr id="59" name="Picture 5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6038" y="5813986"/>
                  <a:ext cx="1075153" cy="692399"/>
                </a:xfrm>
                <a:prstGeom prst="rect">
                  <a:avLst/>
                </a:prstGeom>
                <a:effectLst>
                  <a:outerShdw blurRad="50800" dist="76200" dir="8100000" algn="tr" rotWithShape="0">
                    <a:prstClr val="black">
                      <a:alpha val="40000"/>
                    </a:prstClr>
                  </a:outerShdw>
                </a:effectLst>
              </p:spPr>
            </p:pic>
          </p:grpSp>
        </p:grpSp>
        <p:sp>
          <p:nvSpPr>
            <p:cNvPr id="54" name="TextBox 53"/>
            <p:cNvSpPr txBox="1"/>
            <p:nvPr/>
          </p:nvSpPr>
          <p:spPr>
            <a:xfrm>
              <a:off x="351891" y="3865225"/>
              <a:ext cx="1765227" cy="369332"/>
            </a:xfrm>
            <a:prstGeom prst="rect">
              <a:avLst/>
            </a:prstGeom>
            <a:noFill/>
          </p:spPr>
          <p:txBody>
            <a:bodyPr wrap="none" rtlCol="0">
              <a:spAutoFit/>
            </a:bodyPr>
            <a:lstStyle/>
            <a:p>
              <a:r>
                <a:rPr lang="en-US"/>
                <a:t>Text/Log </a:t>
              </a:r>
              <a:r>
                <a:rPr lang="en-US" dirty="0"/>
                <a:t>Data</a:t>
              </a:r>
            </a:p>
          </p:txBody>
        </p:sp>
      </p:grpSp>
      <p:sp>
        <p:nvSpPr>
          <p:cNvPr id="60" name="TextBox 59"/>
          <p:cNvSpPr txBox="1"/>
          <p:nvPr/>
        </p:nvSpPr>
        <p:spPr>
          <a:xfrm>
            <a:off x="5894246" y="3519571"/>
            <a:ext cx="6098500" cy="26776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charset="2"/>
              <a:buChar char="Ø"/>
            </a:pPr>
            <a:r>
              <a:rPr lang="en-US" sz="2800" dirty="0"/>
              <a:t>How do we deal with semi-structured and unstructured data?</a:t>
            </a:r>
          </a:p>
          <a:p>
            <a:pPr marL="457200" indent="-457200">
              <a:buFont typeface="Wingdings" charset="2"/>
              <a:buChar char="Ø"/>
            </a:pPr>
            <a:endParaRPr lang="en-US" sz="2800" dirty="0"/>
          </a:p>
          <a:p>
            <a:pPr marL="457200" indent="-457200">
              <a:buFont typeface="Wingdings" charset="2"/>
              <a:buChar char="Ø"/>
            </a:pPr>
            <a:r>
              <a:rPr lang="en-US" sz="2800" dirty="0"/>
              <a:t>Do we really want to force a schema on load?</a:t>
            </a:r>
          </a:p>
        </p:txBody>
      </p:sp>
    </p:spTree>
    <p:extLst>
      <p:ext uri="{BB962C8B-B14F-4D97-AF65-F5344CB8AC3E}">
        <p14:creationId xmlns:p14="http://schemas.microsoft.com/office/powerpoint/2010/main" val="483577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xEl>
                                              <p:pRg st="0" end="0"/>
                                            </p:txEl>
                                          </p:spTgt>
                                        </p:tgtEl>
                                        <p:attrNameLst>
                                          <p:attrName>style.visibility</p:attrName>
                                        </p:attrNameLst>
                                      </p:cBhvr>
                                      <p:to>
                                        <p:strVal val="visible"/>
                                      </p:to>
                                    </p:set>
                                    <p:animEffect transition="in" filter="fade">
                                      <p:cBhvr>
                                        <p:cTn id="22" dur="500"/>
                                        <p:tgtEl>
                                          <p:spTgt spid="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
                                            <p:txEl>
                                              <p:pRg st="2" end="2"/>
                                            </p:txEl>
                                          </p:spTgt>
                                        </p:tgtEl>
                                        <p:attrNameLst>
                                          <p:attrName>style.visibility</p:attrName>
                                        </p:attrNameLst>
                                      </p:cBhvr>
                                      <p:to>
                                        <p:strVal val="visible"/>
                                      </p:to>
                                    </p:set>
                                    <p:animEffect transition="in" filter="fade">
                                      <p:cBhvr>
                                        <p:cTn id="27" dur="5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Organization</a:t>
            </a:r>
          </a:p>
        </p:txBody>
      </p:sp>
      <p:sp>
        <p:nvSpPr>
          <p:cNvPr id="3" name="Text Placeholder 2"/>
          <p:cNvSpPr>
            <a:spLocks noGrp="1"/>
          </p:cNvSpPr>
          <p:nvPr>
            <p:ph type="body" idx="1"/>
          </p:nvPr>
        </p:nvSpPr>
        <p:spPr/>
        <p:txBody>
          <a:bodyPr/>
          <a:lstStyle/>
          <a:p>
            <a:r>
              <a:rPr lang="en-US" dirty="0"/>
              <a:t>A little bit of buzzword bingo!</a:t>
            </a:r>
          </a:p>
        </p:txBody>
      </p:sp>
      <p:sp>
        <p:nvSpPr>
          <p:cNvPr id="5" name="TextBox 4">
            <a:extLst>
              <a:ext uri="{FF2B5EF4-FFF2-40B4-BE49-F238E27FC236}">
                <a16:creationId xmlns:a16="http://schemas.microsoft.com/office/drawing/2014/main" id="{4AEDA40F-5D13-4C3D-ABAB-B0A6BC890AA9}"/>
              </a:ext>
            </a:extLst>
          </p:cNvPr>
          <p:cNvSpPr txBox="1"/>
          <p:nvPr/>
        </p:nvSpPr>
        <p:spPr>
          <a:xfrm>
            <a:off x="7488215" y="1250036"/>
            <a:ext cx="3022406" cy="369332"/>
          </a:xfrm>
          <a:prstGeom prst="rect">
            <a:avLst/>
          </a:prstGeom>
        </p:spPr>
        <p:txBody>
          <a:bodyPr wrap="square" rtlCol="0">
            <a:spAutoFit/>
          </a:bodyPr>
          <a:lstStyle/>
          <a:p>
            <a:r>
              <a:rPr lang="en-US" dirty="0"/>
              <a:t>Operational Data Store</a:t>
            </a:r>
          </a:p>
        </p:txBody>
      </p:sp>
      <p:sp>
        <p:nvSpPr>
          <p:cNvPr id="6" name="TextBox 5">
            <a:extLst>
              <a:ext uri="{FF2B5EF4-FFF2-40B4-BE49-F238E27FC236}">
                <a16:creationId xmlns:a16="http://schemas.microsoft.com/office/drawing/2014/main" id="{FC3C19EA-B4A6-43C8-A74C-825010590C5A}"/>
              </a:ext>
            </a:extLst>
          </p:cNvPr>
          <p:cNvSpPr txBox="1"/>
          <p:nvPr/>
        </p:nvSpPr>
        <p:spPr>
          <a:xfrm>
            <a:off x="3067245" y="1558662"/>
            <a:ext cx="3022406" cy="369332"/>
          </a:xfrm>
          <a:prstGeom prst="rect">
            <a:avLst/>
          </a:prstGeom>
        </p:spPr>
        <p:txBody>
          <a:bodyPr wrap="square" rtlCol="0">
            <a:spAutoFit/>
          </a:bodyPr>
          <a:lstStyle/>
          <a:p>
            <a:r>
              <a:rPr lang="en-US" dirty="0"/>
              <a:t>Data Warehouse</a:t>
            </a:r>
          </a:p>
        </p:txBody>
      </p:sp>
      <p:sp>
        <p:nvSpPr>
          <p:cNvPr id="7" name="TextBox 6">
            <a:extLst>
              <a:ext uri="{FF2B5EF4-FFF2-40B4-BE49-F238E27FC236}">
                <a16:creationId xmlns:a16="http://schemas.microsoft.com/office/drawing/2014/main" id="{7AF93426-EFE0-42B0-A348-206DA9554191}"/>
              </a:ext>
            </a:extLst>
          </p:cNvPr>
          <p:cNvSpPr txBox="1"/>
          <p:nvPr/>
        </p:nvSpPr>
        <p:spPr>
          <a:xfrm>
            <a:off x="5809281" y="2650967"/>
            <a:ext cx="3725607" cy="369332"/>
          </a:xfrm>
          <a:prstGeom prst="rect">
            <a:avLst/>
          </a:prstGeom>
        </p:spPr>
        <p:txBody>
          <a:bodyPr wrap="square" rtlCol="0">
            <a:spAutoFit/>
          </a:bodyPr>
          <a:lstStyle/>
          <a:p>
            <a:r>
              <a:rPr lang="en-US" dirty="0"/>
              <a:t>ETL (Extract, Transform, Load)</a:t>
            </a:r>
          </a:p>
        </p:txBody>
      </p:sp>
      <p:sp>
        <p:nvSpPr>
          <p:cNvPr id="8" name="TextBox 7">
            <a:extLst>
              <a:ext uri="{FF2B5EF4-FFF2-40B4-BE49-F238E27FC236}">
                <a16:creationId xmlns:a16="http://schemas.microsoft.com/office/drawing/2014/main" id="{D37629C1-1F35-4B7B-B3EA-C8DA29BAE9F7}"/>
              </a:ext>
            </a:extLst>
          </p:cNvPr>
          <p:cNvSpPr txBox="1"/>
          <p:nvPr/>
        </p:nvSpPr>
        <p:spPr>
          <a:xfrm>
            <a:off x="1784326" y="5804833"/>
            <a:ext cx="4476871" cy="369332"/>
          </a:xfrm>
          <a:prstGeom prst="rect">
            <a:avLst/>
          </a:prstGeom>
        </p:spPr>
        <p:txBody>
          <a:bodyPr wrap="square" rtlCol="0">
            <a:spAutoFit/>
          </a:bodyPr>
          <a:lstStyle/>
          <a:p>
            <a:r>
              <a:rPr lang="en-US" dirty="0"/>
              <a:t>OLAP (Online Analytics Processing)</a:t>
            </a:r>
          </a:p>
        </p:txBody>
      </p:sp>
      <p:sp>
        <p:nvSpPr>
          <p:cNvPr id="9" name="TextBox 8">
            <a:extLst>
              <a:ext uri="{FF2B5EF4-FFF2-40B4-BE49-F238E27FC236}">
                <a16:creationId xmlns:a16="http://schemas.microsoft.com/office/drawing/2014/main" id="{93DE049A-271F-4990-BB2F-09B977D12C4F}"/>
              </a:ext>
            </a:extLst>
          </p:cNvPr>
          <p:cNvSpPr txBox="1"/>
          <p:nvPr/>
        </p:nvSpPr>
        <p:spPr>
          <a:xfrm>
            <a:off x="7032237" y="5081318"/>
            <a:ext cx="4476871" cy="369332"/>
          </a:xfrm>
          <a:prstGeom prst="rect">
            <a:avLst/>
          </a:prstGeom>
        </p:spPr>
        <p:txBody>
          <a:bodyPr wrap="square" rtlCol="0">
            <a:spAutoFit/>
          </a:bodyPr>
          <a:lstStyle/>
          <a:p>
            <a:r>
              <a:rPr lang="en-US" dirty="0"/>
              <a:t>Star Schema</a:t>
            </a:r>
          </a:p>
        </p:txBody>
      </p:sp>
      <p:sp>
        <p:nvSpPr>
          <p:cNvPr id="10" name="TextBox 9">
            <a:extLst>
              <a:ext uri="{FF2B5EF4-FFF2-40B4-BE49-F238E27FC236}">
                <a16:creationId xmlns:a16="http://schemas.microsoft.com/office/drawing/2014/main" id="{C1ABF8AB-EF45-418F-9320-880833E0693D}"/>
              </a:ext>
            </a:extLst>
          </p:cNvPr>
          <p:cNvSpPr txBox="1"/>
          <p:nvPr/>
        </p:nvSpPr>
        <p:spPr>
          <a:xfrm>
            <a:off x="532551" y="2951442"/>
            <a:ext cx="4476871" cy="369332"/>
          </a:xfrm>
          <a:prstGeom prst="rect">
            <a:avLst/>
          </a:prstGeom>
        </p:spPr>
        <p:txBody>
          <a:bodyPr wrap="square" rtlCol="0">
            <a:spAutoFit/>
          </a:bodyPr>
          <a:lstStyle/>
          <a:p>
            <a:r>
              <a:rPr lang="en-US" dirty="0"/>
              <a:t>Snowflake Schema</a:t>
            </a:r>
          </a:p>
        </p:txBody>
      </p:sp>
      <p:sp>
        <p:nvSpPr>
          <p:cNvPr id="14" name="TextBox 13">
            <a:extLst>
              <a:ext uri="{FF2B5EF4-FFF2-40B4-BE49-F238E27FC236}">
                <a16:creationId xmlns:a16="http://schemas.microsoft.com/office/drawing/2014/main" id="{1751994A-4872-43B4-8CFD-02BBF314A61F}"/>
              </a:ext>
            </a:extLst>
          </p:cNvPr>
          <p:cNvSpPr txBox="1"/>
          <p:nvPr/>
        </p:nvSpPr>
        <p:spPr>
          <a:xfrm>
            <a:off x="9270672" y="5620167"/>
            <a:ext cx="4476871" cy="369332"/>
          </a:xfrm>
          <a:prstGeom prst="rect">
            <a:avLst/>
          </a:prstGeom>
        </p:spPr>
        <p:txBody>
          <a:bodyPr wrap="square" rtlCol="0">
            <a:spAutoFit/>
          </a:bodyPr>
          <a:lstStyle/>
          <a:p>
            <a:r>
              <a:rPr lang="en-US" dirty="0"/>
              <a:t>Data Lake</a:t>
            </a:r>
          </a:p>
        </p:txBody>
      </p:sp>
      <p:sp>
        <p:nvSpPr>
          <p:cNvPr id="15" name="TextBox 14">
            <a:extLst>
              <a:ext uri="{FF2B5EF4-FFF2-40B4-BE49-F238E27FC236}">
                <a16:creationId xmlns:a16="http://schemas.microsoft.com/office/drawing/2014/main" id="{7E4F176F-7791-46CE-82EE-B01A9E73F6A3}"/>
              </a:ext>
            </a:extLst>
          </p:cNvPr>
          <p:cNvSpPr txBox="1"/>
          <p:nvPr/>
        </p:nvSpPr>
        <p:spPr>
          <a:xfrm>
            <a:off x="9646304" y="3187636"/>
            <a:ext cx="3725607" cy="369332"/>
          </a:xfrm>
          <a:prstGeom prst="rect">
            <a:avLst/>
          </a:prstGeom>
        </p:spPr>
        <p:txBody>
          <a:bodyPr wrap="square" rtlCol="0">
            <a:spAutoFit/>
          </a:bodyPr>
          <a:lstStyle/>
          <a:p>
            <a:r>
              <a:rPr lang="en-US" dirty="0"/>
              <a:t>Schema on Read</a:t>
            </a:r>
          </a:p>
        </p:txBody>
      </p:sp>
    </p:spTree>
    <p:extLst>
      <p:ext uri="{BB962C8B-B14F-4D97-AF65-F5344CB8AC3E}">
        <p14:creationId xmlns:p14="http://schemas.microsoft.com/office/powerpoint/2010/main" val="70368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40"/>
          <p:cNvSpPr txBox="1">
            <a:spLocks/>
          </p:cNvSpPr>
          <p:nvPr/>
        </p:nvSpPr>
        <p:spPr>
          <a:xfrm>
            <a:off x="5963139" y="150146"/>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sp>
        <p:nvSpPr>
          <p:cNvPr id="48" name="Content Placeholder 6"/>
          <p:cNvSpPr txBox="1">
            <a:spLocks/>
          </p:cNvSpPr>
          <p:nvPr/>
        </p:nvSpPr>
        <p:spPr>
          <a:xfrm>
            <a:off x="6881479" y="1627550"/>
            <a:ext cx="4466075" cy="160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Collects and organizes historical data from multiple sources</a:t>
            </a:r>
          </a:p>
        </p:txBody>
      </p:sp>
      <p:sp>
        <p:nvSpPr>
          <p:cNvPr id="60" name="TextBox 59"/>
          <p:cNvSpPr txBox="1"/>
          <p:nvPr/>
        </p:nvSpPr>
        <p:spPr>
          <a:xfrm>
            <a:off x="5894246" y="3519571"/>
            <a:ext cx="6098500" cy="26776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charset="2"/>
              <a:buChar char="Ø"/>
            </a:pPr>
            <a:r>
              <a:rPr lang="en-US" sz="2800" dirty="0"/>
              <a:t>How do we deal with semi-structured and unstructured data?</a:t>
            </a:r>
          </a:p>
          <a:p>
            <a:pPr marL="457200" indent="-457200">
              <a:buFont typeface="Wingdings" charset="2"/>
              <a:buChar char="Ø"/>
            </a:pPr>
            <a:endParaRPr lang="en-US" sz="2800" dirty="0"/>
          </a:p>
          <a:p>
            <a:pPr marL="457200" indent="-457200">
              <a:buFont typeface="Wingdings" charset="2"/>
              <a:buChar char="Ø"/>
            </a:pPr>
            <a:r>
              <a:rPr lang="en-US" sz="2800" dirty="0"/>
              <a:t>Do we really want to force a schema on load?</a:t>
            </a:r>
          </a:p>
        </p:txBody>
      </p:sp>
      <p:graphicFrame>
        <p:nvGraphicFramePr>
          <p:cNvPr id="61" name="Table 60">
            <a:extLst>
              <a:ext uri="{FF2B5EF4-FFF2-40B4-BE49-F238E27FC236}">
                <a16:creationId xmlns:a16="http://schemas.microsoft.com/office/drawing/2014/main" id="{1C55B662-39AB-4E09-888D-7E600E894C05}"/>
              </a:ext>
            </a:extLst>
          </p:cNvPr>
          <p:cNvGraphicFramePr>
            <a:graphicFrameLocks noGrp="1"/>
          </p:cNvGraphicFramePr>
          <p:nvPr>
            <p:extLst>
              <p:ext uri="{D42A27DB-BD31-4B8C-83A1-F6EECF244321}">
                <p14:modId xmlns:p14="http://schemas.microsoft.com/office/powerpoint/2010/main" val="2521954477"/>
              </p:ext>
            </p:extLst>
          </p:nvPr>
        </p:nvGraphicFramePr>
        <p:xfrm>
          <a:off x="199255" y="1771722"/>
          <a:ext cx="5769080" cy="3344728"/>
        </p:xfrm>
        <a:graphic>
          <a:graphicData uri="http://schemas.openxmlformats.org/drawingml/2006/table">
            <a:tbl>
              <a:tblPr firstRow="1" bandRow="1">
                <a:tableStyleId>{5C22544A-7EE6-4342-B048-85BDC9FD1C3A}</a:tableStyleId>
              </a:tblPr>
              <a:tblGrid>
                <a:gridCol w="784244">
                  <a:extLst>
                    <a:ext uri="{9D8B030D-6E8A-4147-A177-3AD203B41FA5}">
                      <a16:colId xmlns:a16="http://schemas.microsoft.com/office/drawing/2014/main" val="20000"/>
                    </a:ext>
                  </a:extLst>
                </a:gridCol>
                <a:gridCol w="1366802">
                  <a:extLst>
                    <a:ext uri="{9D8B030D-6E8A-4147-A177-3AD203B41FA5}">
                      <a16:colId xmlns:a16="http://schemas.microsoft.com/office/drawing/2014/main" val="563549776"/>
                    </a:ext>
                  </a:extLst>
                </a:gridCol>
                <a:gridCol w="818688">
                  <a:extLst>
                    <a:ext uri="{9D8B030D-6E8A-4147-A177-3AD203B41FA5}">
                      <a16:colId xmlns:a16="http://schemas.microsoft.com/office/drawing/2014/main" val="20001"/>
                    </a:ext>
                  </a:extLst>
                </a:gridCol>
                <a:gridCol w="1291329">
                  <a:extLst>
                    <a:ext uri="{9D8B030D-6E8A-4147-A177-3AD203B41FA5}">
                      <a16:colId xmlns:a16="http://schemas.microsoft.com/office/drawing/2014/main" val="20002"/>
                    </a:ext>
                  </a:extLst>
                </a:gridCol>
                <a:gridCol w="1508017">
                  <a:extLst>
                    <a:ext uri="{9D8B030D-6E8A-4147-A177-3AD203B41FA5}">
                      <a16:colId xmlns:a16="http://schemas.microsoft.com/office/drawing/2014/main" val="3972525225"/>
                    </a:ext>
                  </a:extLst>
                </a:gridCol>
              </a:tblGrid>
              <a:tr h="461560">
                <a:tc>
                  <a:txBody>
                    <a:bodyPr/>
                    <a:lstStyle/>
                    <a:p>
                      <a:r>
                        <a:rPr lang="en-US" sz="1600" dirty="0" err="1"/>
                        <a:t>iid</a:t>
                      </a:r>
                      <a:endParaRPr lang="en-US" sz="1600" dirty="0"/>
                    </a:p>
                  </a:txBody>
                  <a:tcPr/>
                </a:tc>
                <a:tc>
                  <a:txBody>
                    <a:bodyPr/>
                    <a:lstStyle/>
                    <a:p>
                      <a:r>
                        <a:rPr lang="en-US" sz="1600" dirty="0" err="1"/>
                        <a:t>date_taken</a:t>
                      </a:r>
                      <a:endParaRPr lang="en-US" sz="1600" dirty="0"/>
                    </a:p>
                  </a:txBody>
                  <a:tcPr/>
                </a:tc>
                <a:tc>
                  <a:txBody>
                    <a:bodyPr/>
                    <a:lstStyle/>
                    <a:p>
                      <a:r>
                        <a:rPr lang="en-US" sz="1600" dirty="0" err="1"/>
                        <a:t>is_cat</a:t>
                      </a:r>
                      <a:endParaRPr lang="en-US" sz="1600" dirty="0"/>
                    </a:p>
                  </a:txBody>
                  <a:tcPr/>
                </a:tc>
                <a:tc>
                  <a:txBody>
                    <a:bodyPr/>
                    <a:lstStyle/>
                    <a:p>
                      <a:r>
                        <a:rPr lang="en-US" sz="1600" dirty="0" err="1"/>
                        <a:t>is_grumpy</a:t>
                      </a:r>
                      <a:endParaRPr lang="en-US" sz="1600" dirty="0"/>
                    </a:p>
                  </a:txBody>
                  <a:tcPr/>
                </a:tc>
                <a:tc>
                  <a:txBody>
                    <a:bodyPr/>
                    <a:lstStyle/>
                    <a:p>
                      <a:r>
                        <a:rPr lang="en-US" sz="1600" dirty="0" err="1"/>
                        <a:t>image_data</a:t>
                      </a:r>
                      <a:endParaRPr lang="en-US" sz="1600" dirty="0"/>
                    </a:p>
                  </a:txBody>
                  <a:tcPr/>
                </a:tc>
                <a:extLst>
                  <a:ext uri="{0D108BD9-81ED-4DB2-BD59-A6C34878D82A}">
                    <a16:rowId xmlns:a16="http://schemas.microsoft.com/office/drawing/2014/main" val="10000"/>
                  </a:ext>
                </a:extLst>
              </a:tr>
              <a:tr h="720792">
                <a:tc>
                  <a:txBody>
                    <a:bodyPr/>
                    <a:lstStyle/>
                    <a:p>
                      <a:r>
                        <a:rPr lang="en-US" sz="1600" dirty="0"/>
                        <a:t>451231333</a:t>
                      </a:r>
                    </a:p>
                  </a:txBody>
                  <a:tcPr/>
                </a:tc>
                <a:tc>
                  <a:txBody>
                    <a:bodyPr/>
                    <a:lstStyle/>
                    <a:p>
                      <a:r>
                        <a:rPr lang="en-US" sz="1600" dirty="0"/>
                        <a:t>01-22-2016</a:t>
                      </a:r>
                    </a:p>
                  </a:txBody>
                  <a:tcPr/>
                </a:tc>
                <a:tc>
                  <a:txBody>
                    <a:bodyPr/>
                    <a:lstStyle/>
                    <a:p>
                      <a:r>
                        <a:rPr lang="en-US" sz="1600" dirty="0"/>
                        <a:t>1</a:t>
                      </a:r>
                    </a:p>
                  </a:txBody>
                  <a:tcPr/>
                </a:tc>
                <a:tc>
                  <a:txBody>
                    <a:bodyPr/>
                    <a:lstStyle/>
                    <a:p>
                      <a:r>
                        <a:rPr lang="en-US" sz="1600" dirty="0"/>
                        <a:t>1</a:t>
                      </a:r>
                    </a:p>
                  </a:txBody>
                  <a:tcPr/>
                </a:tc>
                <a:tc>
                  <a:txBody>
                    <a:bodyPr/>
                    <a:lstStyle/>
                    <a:p>
                      <a:endParaRPr lang="en-US" sz="1600" dirty="0"/>
                    </a:p>
                  </a:txBody>
                  <a:tcPr/>
                </a:tc>
                <a:extLst>
                  <a:ext uri="{0D108BD9-81ED-4DB2-BD59-A6C34878D82A}">
                    <a16:rowId xmlns:a16="http://schemas.microsoft.com/office/drawing/2014/main" val="10001"/>
                  </a:ext>
                </a:extLst>
              </a:tr>
              <a:tr h="720792">
                <a:tc>
                  <a:txBody>
                    <a:bodyPr/>
                    <a:lstStyle/>
                    <a:p>
                      <a:r>
                        <a:rPr lang="en-US" sz="1600" dirty="0"/>
                        <a:t>472342122</a:t>
                      </a:r>
                    </a:p>
                  </a:txBody>
                  <a:tcPr/>
                </a:tc>
                <a:tc>
                  <a:txBody>
                    <a:bodyPr/>
                    <a:lstStyle/>
                    <a:p>
                      <a:r>
                        <a:rPr lang="en-US" sz="1600" dirty="0"/>
                        <a:t>06-17-2017</a:t>
                      </a:r>
                    </a:p>
                  </a:txBody>
                  <a:tcPr/>
                </a:tc>
                <a:tc>
                  <a:txBody>
                    <a:bodyPr/>
                    <a:lstStyle/>
                    <a:p>
                      <a:r>
                        <a:rPr lang="en-US" sz="1600" dirty="0"/>
                        <a:t>0</a:t>
                      </a:r>
                    </a:p>
                  </a:txBody>
                  <a:tcPr/>
                </a:tc>
                <a:tc>
                  <a:txBody>
                    <a:bodyPr/>
                    <a:lstStyle/>
                    <a:p>
                      <a:r>
                        <a:rPr lang="en-US" sz="1600" dirty="0"/>
                        <a:t>1</a:t>
                      </a:r>
                    </a:p>
                  </a:txBody>
                  <a:tcPr/>
                </a:tc>
                <a:tc>
                  <a:txBody>
                    <a:bodyPr/>
                    <a:lstStyle/>
                    <a:p>
                      <a:endParaRPr lang="en-US" sz="1600" dirty="0"/>
                    </a:p>
                  </a:txBody>
                  <a:tcPr/>
                </a:tc>
                <a:extLst>
                  <a:ext uri="{0D108BD9-81ED-4DB2-BD59-A6C34878D82A}">
                    <a16:rowId xmlns:a16="http://schemas.microsoft.com/office/drawing/2014/main" val="10002"/>
                  </a:ext>
                </a:extLst>
              </a:tr>
              <a:tr h="720792">
                <a:tc>
                  <a:txBody>
                    <a:bodyPr/>
                    <a:lstStyle/>
                    <a:p>
                      <a:r>
                        <a:rPr lang="en-US" sz="1600" dirty="0"/>
                        <a:t>571827231</a:t>
                      </a:r>
                    </a:p>
                  </a:txBody>
                  <a:tcPr/>
                </a:tc>
                <a:tc>
                  <a:txBody>
                    <a:bodyPr/>
                    <a:lstStyle/>
                    <a:p>
                      <a:r>
                        <a:rPr lang="en-US" sz="1600" dirty="0"/>
                        <a:t>03-15-2009</a:t>
                      </a:r>
                    </a:p>
                  </a:txBody>
                  <a:tcPr/>
                </a:tc>
                <a:tc>
                  <a:txBody>
                    <a:bodyPr/>
                    <a:lstStyle/>
                    <a:p>
                      <a:r>
                        <a:rPr lang="en-US" sz="1600" dirty="0"/>
                        <a:t>0</a:t>
                      </a:r>
                    </a:p>
                  </a:txBody>
                  <a:tcPr/>
                </a:tc>
                <a:tc>
                  <a:txBody>
                    <a:bodyPr/>
                    <a:lstStyle/>
                    <a:p>
                      <a:r>
                        <a:rPr lang="en-US" sz="1600" dirty="0"/>
                        <a:t>0</a:t>
                      </a:r>
                    </a:p>
                  </a:txBody>
                  <a:tcPr/>
                </a:tc>
                <a:tc>
                  <a:txBody>
                    <a:bodyPr/>
                    <a:lstStyle/>
                    <a:p>
                      <a:endParaRPr lang="en-US" sz="1600" dirty="0"/>
                    </a:p>
                  </a:txBody>
                  <a:tcPr/>
                </a:tc>
                <a:extLst>
                  <a:ext uri="{0D108BD9-81ED-4DB2-BD59-A6C34878D82A}">
                    <a16:rowId xmlns:a16="http://schemas.microsoft.com/office/drawing/2014/main" val="10003"/>
                  </a:ext>
                </a:extLst>
              </a:tr>
              <a:tr h="720792">
                <a:tc>
                  <a:txBody>
                    <a:bodyPr/>
                    <a:lstStyle/>
                    <a:p>
                      <a:r>
                        <a:rPr lang="en-US" sz="1600" dirty="0"/>
                        <a:t>238472733</a:t>
                      </a:r>
                    </a:p>
                  </a:txBody>
                  <a:tcPr/>
                </a:tc>
                <a:tc>
                  <a:txBody>
                    <a:bodyPr/>
                    <a:lstStyle/>
                    <a:p>
                      <a:r>
                        <a:rPr lang="en-US" sz="1600" dirty="0"/>
                        <a:t>05-18-2018</a:t>
                      </a:r>
                    </a:p>
                  </a:txBody>
                  <a:tcPr/>
                </a:tc>
                <a:tc>
                  <a:txBody>
                    <a:bodyPr/>
                    <a:lstStyle/>
                    <a:p>
                      <a:r>
                        <a:rPr lang="en-US" sz="1600" dirty="0"/>
                        <a:t>0</a:t>
                      </a:r>
                    </a:p>
                  </a:txBody>
                  <a:tcPr/>
                </a:tc>
                <a:tc>
                  <a:txBody>
                    <a:bodyPr/>
                    <a:lstStyle/>
                    <a:p>
                      <a:r>
                        <a:rPr lang="en-US" sz="1600" dirty="0"/>
                        <a:t>0</a:t>
                      </a:r>
                    </a:p>
                  </a:txBody>
                  <a:tcPr/>
                </a:tc>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026" name="Picture 2" descr="Image result for grumpy cat">
            <a:extLst>
              <a:ext uri="{FF2B5EF4-FFF2-40B4-BE49-F238E27FC236}">
                <a16:creationId xmlns:a16="http://schemas.microsoft.com/office/drawing/2014/main" id="{7B491CAB-3A26-423D-B08C-744DF809A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297" y="2318842"/>
            <a:ext cx="525838" cy="525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umpy baby">
            <a:extLst>
              <a:ext uri="{FF2B5EF4-FFF2-40B4-BE49-F238E27FC236}">
                <a16:creationId xmlns:a16="http://schemas.microsoft.com/office/drawing/2014/main" id="{7D590A2F-0F16-4045-BB68-42759BCA8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791" y="3003366"/>
            <a:ext cx="404848" cy="613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gger">
            <a:extLst>
              <a:ext uri="{FF2B5EF4-FFF2-40B4-BE49-F238E27FC236}">
                <a16:creationId xmlns:a16="http://schemas.microsoft.com/office/drawing/2014/main" id="{0E783675-8422-45F4-99CF-1518F1918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043" y="3775996"/>
            <a:ext cx="796344" cy="4750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umpkin">
            <a:extLst>
              <a:ext uri="{FF2B5EF4-FFF2-40B4-BE49-F238E27FC236}">
                <a16:creationId xmlns:a16="http://schemas.microsoft.com/office/drawing/2014/main" id="{4C7A02D0-EF35-4B46-A71C-2139D7C81D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048" y="4409742"/>
            <a:ext cx="870730" cy="579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A8B032-EE18-48FB-B8A0-4D1F190E39EE}"/>
              </a:ext>
            </a:extLst>
          </p:cNvPr>
          <p:cNvSpPr txBox="1"/>
          <p:nvPr/>
        </p:nvSpPr>
        <p:spPr>
          <a:xfrm>
            <a:off x="199255" y="5283976"/>
            <a:ext cx="5342986" cy="923330"/>
          </a:xfrm>
          <a:prstGeom prst="rect">
            <a:avLst/>
          </a:prstGeom>
        </p:spPr>
        <p:txBody>
          <a:bodyPr wrap="square" rtlCol="0">
            <a:spAutoFit/>
          </a:bodyPr>
          <a:lstStyle/>
          <a:p>
            <a:r>
              <a:rPr lang="en-US" dirty="0"/>
              <a:t>Unclear what a good schema for this image data might look like. Something like above will work, but it is inflexible!</a:t>
            </a:r>
          </a:p>
        </p:txBody>
      </p:sp>
    </p:spTree>
    <p:extLst>
      <p:ext uri="{BB962C8B-B14F-4D97-AF65-F5344CB8AC3E}">
        <p14:creationId xmlns:p14="http://schemas.microsoft.com/office/powerpoint/2010/main" val="1212743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80703" y="988343"/>
            <a:ext cx="2000013" cy="2460398"/>
          </a:xfrm>
          <a:prstGeom prst="ellipse">
            <a:avLst/>
          </a:prstGeom>
          <a:ln>
            <a:noFill/>
          </a:ln>
          <a:effectLst>
            <a:softEdge rad="112500"/>
          </a:effectLst>
        </p:spPr>
      </p:pic>
      <p:grpSp>
        <p:nvGrpSpPr>
          <p:cNvPr id="36" name="Group 35"/>
          <p:cNvGrpSpPr/>
          <p:nvPr/>
        </p:nvGrpSpPr>
        <p:grpSpPr>
          <a:xfrm>
            <a:off x="435023" y="115918"/>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5" name="TextBox 4"/>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32" name="Group 31"/>
            <p:cNvGrpSpPr/>
            <p:nvPr/>
          </p:nvGrpSpPr>
          <p:grpSpPr>
            <a:xfrm>
              <a:off x="571497" y="926392"/>
              <a:ext cx="1509854" cy="1225201"/>
              <a:chOff x="726811" y="926392"/>
              <a:chExt cx="1509854" cy="1225201"/>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8" name="Picture 27"/>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35" name="Group 34"/>
          <p:cNvGrpSpPr/>
          <p:nvPr/>
        </p:nvGrpSpPr>
        <p:grpSpPr>
          <a:xfrm>
            <a:off x="464783" y="1061064"/>
            <a:ext cx="2172333" cy="1488317"/>
            <a:chOff x="601255" y="2367553"/>
            <a:chExt cx="2172333" cy="1488317"/>
          </a:xfrm>
        </p:grpSpPr>
        <p:grpSp>
          <p:nvGrpSpPr>
            <p:cNvPr id="18" name="Group 17"/>
            <p:cNvGrpSpPr/>
            <p:nvPr/>
          </p:nvGrpSpPr>
          <p:grpSpPr>
            <a:xfrm>
              <a:off x="2023082" y="2367553"/>
              <a:ext cx="750506" cy="1488317"/>
              <a:chOff x="1949242" y="2982369"/>
              <a:chExt cx="750506" cy="1488317"/>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10" name="TextBox 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31" name="Group 30"/>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sp>
        <p:nvSpPr>
          <p:cNvPr id="37" name="Title 40"/>
          <p:cNvSpPr txBox="1">
            <a:spLocks/>
          </p:cNvSpPr>
          <p:nvPr/>
        </p:nvSpPr>
        <p:spPr>
          <a:xfrm>
            <a:off x="5963139" y="-1391783"/>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sp>
        <p:nvSpPr>
          <p:cNvPr id="44" name="Right Arrow 43"/>
          <p:cNvSpPr/>
          <p:nvPr/>
        </p:nvSpPr>
        <p:spPr>
          <a:xfrm rot="1433144">
            <a:off x="2917993" y="981165"/>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5" name="Right Arrow 44"/>
          <p:cNvSpPr/>
          <p:nvPr/>
        </p:nvSpPr>
        <p:spPr>
          <a:xfrm rot="976959">
            <a:off x="2827962" y="1737023"/>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6" name="Right Arrow 45"/>
          <p:cNvSpPr/>
          <p:nvPr/>
        </p:nvSpPr>
        <p:spPr>
          <a:xfrm rot="20631410">
            <a:off x="2857662" y="2355898"/>
            <a:ext cx="1123097"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7" name="Right Arrow 46"/>
          <p:cNvSpPr/>
          <p:nvPr/>
        </p:nvSpPr>
        <p:spPr>
          <a:xfrm rot="20444963">
            <a:off x="2751583" y="3075720"/>
            <a:ext cx="1502906"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grpSp>
        <p:nvGrpSpPr>
          <p:cNvPr id="34" name="Group 33"/>
          <p:cNvGrpSpPr/>
          <p:nvPr/>
        </p:nvGrpSpPr>
        <p:grpSpPr>
          <a:xfrm>
            <a:off x="279716" y="2093343"/>
            <a:ext cx="2592255" cy="1310806"/>
            <a:chOff x="416184" y="3941823"/>
            <a:chExt cx="2592255" cy="1310806"/>
          </a:xfrm>
        </p:grpSpPr>
        <p:grpSp>
          <p:nvGrpSpPr>
            <p:cNvPr id="19" name="Group 18"/>
            <p:cNvGrpSpPr/>
            <p:nvPr/>
          </p:nvGrpSpPr>
          <p:grpSpPr>
            <a:xfrm>
              <a:off x="1788232" y="3941823"/>
              <a:ext cx="1220207" cy="1203613"/>
              <a:chOff x="1681790" y="4987970"/>
              <a:chExt cx="1220207" cy="1203613"/>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33" name="Group 32"/>
          <p:cNvGrpSpPr/>
          <p:nvPr/>
        </p:nvGrpSpPr>
        <p:grpSpPr>
          <a:xfrm>
            <a:off x="551971" y="2929560"/>
            <a:ext cx="2410049" cy="1211730"/>
            <a:chOff x="698576" y="5320605"/>
            <a:chExt cx="2410049" cy="1211730"/>
          </a:xfrm>
        </p:grpSpPr>
        <p:grpSp>
          <p:nvGrpSpPr>
            <p:cNvPr id="24" name="Group 23"/>
            <p:cNvGrpSpPr/>
            <p:nvPr/>
          </p:nvGrpSpPr>
          <p:grpSpPr>
            <a:xfrm>
              <a:off x="1688043" y="5320605"/>
              <a:ext cx="1420582" cy="1196939"/>
              <a:chOff x="1581605" y="5001318"/>
              <a:chExt cx="1420582" cy="1196939"/>
            </a:xfrm>
          </p:grpSpPr>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26" name="TextBox 2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sp>
        <p:nvSpPr>
          <p:cNvPr id="62" name="TextBox 61"/>
          <p:cNvSpPr txBox="1"/>
          <p:nvPr/>
        </p:nvSpPr>
        <p:spPr>
          <a:xfrm>
            <a:off x="-4094640" y="936336"/>
            <a:ext cx="3365471"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How do we </a:t>
            </a:r>
            <a:r>
              <a:rPr lang="en-US" sz="2400" b="1" dirty="0"/>
              <a:t>clean</a:t>
            </a:r>
            <a:r>
              <a:rPr lang="en-US" sz="2400" dirty="0"/>
              <a:t> and </a:t>
            </a:r>
            <a:r>
              <a:rPr lang="en-US" sz="2400" b="1" dirty="0"/>
              <a:t>organize</a:t>
            </a:r>
            <a:r>
              <a:rPr lang="en-US" sz="2400" dirty="0"/>
              <a:t> this data?</a:t>
            </a:r>
          </a:p>
        </p:txBody>
      </p:sp>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27448" y="2256815"/>
            <a:ext cx="909025" cy="1007231"/>
          </a:xfrm>
          <a:prstGeom prst="rect">
            <a:avLst/>
          </a:prstGeom>
        </p:spPr>
      </p:pic>
      <p:grpSp>
        <p:nvGrpSpPr>
          <p:cNvPr id="38" name="Group 37"/>
          <p:cNvGrpSpPr/>
          <p:nvPr/>
        </p:nvGrpSpPr>
        <p:grpSpPr>
          <a:xfrm>
            <a:off x="2739738" y="5002318"/>
            <a:ext cx="2650007" cy="1801703"/>
            <a:chOff x="94933" y="4658556"/>
            <a:chExt cx="3138573" cy="2133872"/>
          </a:xfrm>
        </p:grpSpPr>
        <p:pic>
          <p:nvPicPr>
            <p:cNvPr id="40" name="Picture 3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75545" y="5092705"/>
              <a:ext cx="1802486" cy="123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p:cNvSpPr txBox="1"/>
            <p:nvPr/>
          </p:nvSpPr>
          <p:spPr>
            <a:xfrm>
              <a:off x="632317" y="4658556"/>
              <a:ext cx="2360263" cy="437423"/>
            </a:xfrm>
            <a:prstGeom prst="rect">
              <a:avLst/>
            </a:prstGeom>
            <a:noFill/>
          </p:spPr>
          <p:txBody>
            <a:bodyPr wrap="none" rtlCol="0">
              <a:spAutoFit/>
            </a:bodyPr>
            <a:lstStyle/>
            <a:p>
              <a:r>
                <a:rPr lang="en-US" dirty="0"/>
                <a:t>Photos &amp; Videos</a:t>
              </a:r>
            </a:p>
          </p:txBody>
        </p:sp>
        <p:pic>
          <p:nvPicPr>
            <p:cNvPr id="43" name="Picture 4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933" y="5631203"/>
              <a:ext cx="1161225" cy="1161225"/>
            </a:xfrm>
            <a:prstGeom prst="rect">
              <a:avLst/>
            </a:prstGeom>
          </p:spPr>
        </p:pic>
        <p:sp>
          <p:nvSpPr>
            <p:cNvPr id="49" name="Cloud Callout 48"/>
            <p:cNvSpPr/>
            <p:nvPr/>
          </p:nvSpPr>
          <p:spPr>
            <a:xfrm>
              <a:off x="1325353" y="5967522"/>
              <a:ext cx="1755989" cy="723486"/>
            </a:xfrm>
            <a:prstGeom prst="cloudCallout">
              <a:avLst>
                <a:gd name="adj1" fmla="val -18208"/>
                <a:gd name="adj2" fmla="val -62826"/>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TextBox 49"/>
            <p:cNvSpPr txBox="1"/>
            <p:nvPr/>
          </p:nvSpPr>
          <p:spPr>
            <a:xfrm>
              <a:off x="1239660" y="6111945"/>
              <a:ext cx="1993846" cy="437423"/>
            </a:xfrm>
            <a:prstGeom prst="rect">
              <a:avLst/>
            </a:prstGeom>
            <a:noFill/>
          </p:spPr>
          <p:txBody>
            <a:bodyPr wrap="none" rtlCol="0">
              <a:spAutoFit/>
            </a:bodyPr>
            <a:lstStyle/>
            <a:p>
              <a:r>
                <a:rPr lang="en-US" i="1" dirty="0">
                  <a:latin typeface="Comic Sans MS" charset="0"/>
                  <a:ea typeface="Comic Sans MS" charset="0"/>
                  <a:cs typeface="Comic Sans MS" charset="0"/>
                </a:rPr>
                <a:t>It is Terrible!</a:t>
              </a:r>
            </a:p>
          </p:txBody>
        </p:sp>
      </p:grpSp>
      <p:sp>
        <p:nvSpPr>
          <p:cNvPr id="51" name="Right Arrow 50"/>
          <p:cNvSpPr/>
          <p:nvPr/>
        </p:nvSpPr>
        <p:spPr>
          <a:xfrm rot="19064583">
            <a:off x="3348861" y="3615952"/>
            <a:ext cx="1633421" cy="88770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a:t>ETL ?</a:t>
            </a:r>
            <a:endParaRPr lang="en-US" sz="3200" dirty="0"/>
          </a:p>
        </p:txBody>
      </p:sp>
      <p:grpSp>
        <p:nvGrpSpPr>
          <p:cNvPr id="52" name="Group 51"/>
          <p:cNvGrpSpPr/>
          <p:nvPr/>
        </p:nvGrpSpPr>
        <p:grpSpPr>
          <a:xfrm>
            <a:off x="865969" y="4456316"/>
            <a:ext cx="1928948" cy="1760367"/>
            <a:chOff x="188170" y="3865225"/>
            <a:chExt cx="1928948" cy="1760367"/>
          </a:xfrm>
        </p:grpSpPr>
        <p:grpSp>
          <p:nvGrpSpPr>
            <p:cNvPr id="53" name="Group 52"/>
            <p:cNvGrpSpPr/>
            <p:nvPr/>
          </p:nvGrpSpPr>
          <p:grpSpPr>
            <a:xfrm>
              <a:off x="188170" y="4177241"/>
              <a:ext cx="1814689" cy="1448351"/>
              <a:chOff x="265555" y="4323745"/>
              <a:chExt cx="1814689" cy="1448351"/>
            </a:xfrm>
          </p:grpSpPr>
          <p:pic>
            <p:nvPicPr>
              <p:cNvPr id="55" name="Picture 5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65555" y="4386132"/>
                <a:ext cx="1000967" cy="899099"/>
              </a:xfrm>
              <a:prstGeom prst="rect">
                <a:avLst/>
              </a:prstGeom>
            </p:spPr>
          </p:pic>
          <p:pic>
            <p:nvPicPr>
              <p:cNvPr id="56" name="Picture 55"/>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6574" y="4323745"/>
                <a:ext cx="963670" cy="888057"/>
              </a:xfrm>
              <a:prstGeom prst="rect">
                <a:avLst/>
              </a:prstGeom>
            </p:spPr>
          </p:pic>
          <p:grpSp>
            <p:nvGrpSpPr>
              <p:cNvPr id="57" name="Group 56"/>
              <p:cNvGrpSpPr/>
              <p:nvPr/>
            </p:nvGrpSpPr>
            <p:grpSpPr>
              <a:xfrm>
                <a:off x="637876" y="4986913"/>
                <a:ext cx="1129129" cy="785183"/>
                <a:chOff x="109230" y="5302000"/>
                <a:chExt cx="1731961" cy="1204385"/>
              </a:xfrm>
            </p:grpSpPr>
            <p:pic>
              <p:nvPicPr>
                <p:cNvPr id="58" name="Picture 5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9230" y="5302000"/>
                  <a:ext cx="1628001" cy="1023972"/>
                </a:xfrm>
                <a:prstGeom prst="rect">
                  <a:avLst/>
                </a:prstGeom>
                <a:ln>
                  <a:solidFill>
                    <a:schemeClr val="tx1"/>
                  </a:solidFill>
                </a:ln>
                <a:effectLst>
                  <a:outerShdw blurRad="50800" dist="76200" dir="5400000" algn="t" rotWithShape="0">
                    <a:prstClr val="black">
                      <a:alpha val="40000"/>
                    </a:prstClr>
                  </a:outerShdw>
                </a:effectLst>
              </p:spPr>
            </p:pic>
            <p:pic>
              <p:nvPicPr>
                <p:cNvPr id="59" name="Picture 5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6038" y="5813986"/>
                  <a:ext cx="1075153" cy="692399"/>
                </a:xfrm>
                <a:prstGeom prst="rect">
                  <a:avLst/>
                </a:prstGeom>
                <a:effectLst>
                  <a:outerShdw blurRad="50800" dist="76200" dir="8100000" algn="tr" rotWithShape="0">
                    <a:prstClr val="black">
                      <a:alpha val="40000"/>
                    </a:prstClr>
                  </a:outerShdw>
                </a:effectLst>
              </p:spPr>
            </p:pic>
          </p:grpSp>
        </p:grpSp>
        <p:sp>
          <p:nvSpPr>
            <p:cNvPr id="54" name="TextBox 53"/>
            <p:cNvSpPr txBox="1"/>
            <p:nvPr/>
          </p:nvSpPr>
          <p:spPr>
            <a:xfrm>
              <a:off x="351891" y="3865225"/>
              <a:ext cx="1765227" cy="369332"/>
            </a:xfrm>
            <a:prstGeom prst="rect">
              <a:avLst/>
            </a:prstGeom>
            <a:noFill/>
          </p:spPr>
          <p:txBody>
            <a:bodyPr wrap="none" rtlCol="0">
              <a:spAutoFit/>
            </a:bodyPr>
            <a:lstStyle/>
            <a:p>
              <a:r>
                <a:rPr lang="en-US"/>
                <a:t>Text/Log </a:t>
              </a:r>
              <a:r>
                <a:rPr lang="en-US" dirty="0"/>
                <a:t>Data</a:t>
              </a:r>
            </a:p>
          </p:txBody>
        </p:sp>
      </p:grpSp>
      <p:sp>
        <p:nvSpPr>
          <p:cNvPr id="63" name="TextBox 62"/>
          <p:cNvSpPr txBox="1"/>
          <p:nvPr/>
        </p:nvSpPr>
        <p:spPr>
          <a:xfrm>
            <a:off x="-4101613" y="2256815"/>
            <a:ext cx="336547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en-US" sz="2400" dirty="0"/>
              <a:t>Depends on use </a:t>
            </a:r>
            <a:r>
              <a:rPr lang="is-IS" sz="2400" dirty="0"/>
              <a:t>…</a:t>
            </a:r>
            <a:endParaRPr lang="en-US" sz="2400" dirty="0"/>
          </a:p>
        </p:txBody>
      </p:sp>
      <p:sp>
        <p:nvSpPr>
          <p:cNvPr id="64" name="TextBox 63"/>
          <p:cNvSpPr txBox="1"/>
          <p:nvPr/>
        </p:nvSpPr>
        <p:spPr>
          <a:xfrm>
            <a:off x="12464922" y="3746842"/>
            <a:ext cx="5144393"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How do we </a:t>
            </a:r>
            <a:r>
              <a:rPr lang="en-US" sz="2400" b="1" dirty="0"/>
              <a:t>load</a:t>
            </a:r>
            <a:r>
              <a:rPr lang="en-US" sz="2400" dirty="0"/>
              <a:t> and </a:t>
            </a:r>
            <a:r>
              <a:rPr lang="en-US" sz="2400" b="1" dirty="0"/>
              <a:t>process</a:t>
            </a:r>
            <a:r>
              <a:rPr lang="en-US" sz="2400" dirty="0"/>
              <a:t> this data in a relation system?</a:t>
            </a:r>
          </a:p>
        </p:txBody>
      </p:sp>
      <p:sp>
        <p:nvSpPr>
          <p:cNvPr id="65" name="TextBox 64"/>
          <p:cNvSpPr txBox="1"/>
          <p:nvPr/>
        </p:nvSpPr>
        <p:spPr>
          <a:xfrm>
            <a:off x="13752722" y="4804580"/>
            <a:ext cx="3845085"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en-US" sz="2400" dirty="0"/>
              <a:t>Depends on use </a:t>
            </a:r>
            <a:r>
              <a:rPr lang="is-IS" sz="2400" dirty="0"/>
              <a:t>…</a:t>
            </a:r>
          </a:p>
          <a:p>
            <a:pPr algn="r"/>
            <a:r>
              <a:rPr lang="is-IS" sz="2400" dirty="0"/>
              <a:t>Can be difficult ...</a:t>
            </a:r>
          </a:p>
          <a:p>
            <a:pPr algn="r"/>
            <a:r>
              <a:rPr lang="is-IS" sz="2400" dirty="0"/>
              <a:t>Requires thought ...</a:t>
            </a:r>
            <a:endParaRPr lang="en-US" sz="2400" dirty="0"/>
          </a:p>
        </p:txBody>
      </p:sp>
      <p:sp>
        <p:nvSpPr>
          <p:cNvPr id="67" name="Title 40"/>
          <p:cNvSpPr txBox="1">
            <a:spLocks/>
          </p:cNvSpPr>
          <p:nvPr/>
        </p:nvSpPr>
        <p:spPr>
          <a:xfrm>
            <a:off x="5963139" y="174936"/>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r>
              <a:rPr lang="en-US" sz="4800" dirty="0"/>
              <a:t>Data Lake</a:t>
            </a:r>
          </a:p>
        </p:txBody>
      </p:sp>
      <p:sp>
        <p:nvSpPr>
          <p:cNvPr id="4" name="Content Placeholder 3"/>
          <p:cNvSpPr>
            <a:spLocks noGrp="1"/>
          </p:cNvSpPr>
          <p:nvPr>
            <p:ph idx="1"/>
          </p:nvPr>
        </p:nvSpPr>
        <p:spPr>
          <a:xfrm>
            <a:off x="6456734" y="1413943"/>
            <a:ext cx="5339034" cy="3588375"/>
          </a:xfrm>
        </p:spPr>
        <p:txBody>
          <a:bodyPr>
            <a:normAutofit/>
          </a:bodyPr>
          <a:lstStyle/>
          <a:p>
            <a:pPr marL="14287" indent="0">
              <a:buNone/>
            </a:pPr>
            <a:r>
              <a:rPr lang="en-US" sz="2400" dirty="0"/>
              <a:t>Store a copy of all the data </a:t>
            </a:r>
          </a:p>
          <a:p>
            <a:r>
              <a:rPr lang="en-US" sz="2400" dirty="0"/>
              <a:t>in one place </a:t>
            </a:r>
          </a:p>
          <a:p>
            <a:r>
              <a:rPr lang="en-US" sz="2400" dirty="0"/>
              <a:t>in its original “natural” form</a:t>
            </a:r>
          </a:p>
          <a:p>
            <a:pPr marL="14287" indent="0">
              <a:buNone/>
            </a:pPr>
            <a:r>
              <a:rPr lang="en-US" sz="2400" dirty="0"/>
              <a:t>Enable data consumers to choose how to transform and use data.</a:t>
            </a:r>
          </a:p>
          <a:p>
            <a:r>
              <a:rPr lang="en-US" sz="2400" i="1" dirty="0"/>
              <a:t>Schema on Read</a:t>
            </a:r>
          </a:p>
        </p:txBody>
      </p:sp>
      <p:sp>
        <p:nvSpPr>
          <p:cNvPr id="69" name="TextBox 68"/>
          <p:cNvSpPr txBox="1"/>
          <p:nvPr/>
        </p:nvSpPr>
        <p:spPr>
          <a:xfrm>
            <a:off x="8175759" y="6396335"/>
            <a:ext cx="4123818" cy="461665"/>
          </a:xfrm>
          <a:prstGeom prst="rect">
            <a:avLst/>
          </a:prstGeom>
          <a:noFill/>
        </p:spPr>
        <p:txBody>
          <a:bodyPr wrap="square" rtlCol="0">
            <a:spAutoFit/>
          </a:bodyPr>
          <a:lstStyle/>
          <a:p>
            <a:r>
              <a:rPr lang="en-US" sz="2400" dirty="0"/>
              <a:t>*</a:t>
            </a:r>
            <a:r>
              <a:rPr lang="en-US" sz="1600" dirty="0"/>
              <a:t>Still being defined</a:t>
            </a:r>
            <a:r>
              <a:rPr lang="is-IS" sz="1600" dirty="0"/>
              <a:t>…</a:t>
            </a:r>
            <a:r>
              <a:rPr lang="is-IS" sz="1200" dirty="0"/>
              <a:t>[Buzzword Disclaimer]</a:t>
            </a:r>
            <a:endParaRPr lang="en-US" sz="1200" dirty="0"/>
          </a:p>
        </p:txBody>
      </p:sp>
      <p:sp>
        <p:nvSpPr>
          <p:cNvPr id="70" name="TextBox 69"/>
          <p:cNvSpPr txBox="1"/>
          <p:nvPr/>
        </p:nvSpPr>
        <p:spPr>
          <a:xfrm>
            <a:off x="8994480" y="382957"/>
            <a:ext cx="402674" cy="707886"/>
          </a:xfrm>
          <a:prstGeom prst="rect">
            <a:avLst/>
          </a:prstGeom>
          <a:noFill/>
        </p:spPr>
        <p:txBody>
          <a:bodyPr wrap="none" rtlCol="0">
            <a:spAutoFit/>
          </a:bodyPr>
          <a:lstStyle/>
          <a:p>
            <a:r>
              <a:rPr lang="en-US" sz="4000" dirty="0"/>
              <a:t>*</a:t>
            </a:r>
          </a:p>
        </p:txBody>
      </p:sp>
      <p:sp>
        <p:nvSpPr>
          <p:cNvPr id="71" name="TextBox 70"/>
          <p:cNvSpPr txBox="1"/>
          <p:nvPr/>
        </p:nvSpPr>
        <p:spPr>
          <a:xfrm>
            <a:off x="7344013" y="5094585"/>
            <a:ext cx="3871943"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en-US" sz="2400"/>
              <a:t>What could go wrong?</a:t>
            </a:r>
            <a:endParaRPr lang="en-US" sz="2400" dirty="0"/>
          </a:p>
        </p:txBody>
      </p:sp>
    </p:spTree>
    <p:extLst>
      <p:ext uri="{BB962C8B-B14F-4D97-AF65-F5344CB8AC3E}">
        <p14:creationId xmlns:p14="http://schemas.microsoft.com/office/powerpoint/2010/main" val="909982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450" y="127732"/>
            <a:ext cx="10801350" cy="1325563"/>
          </a:xfrm>
        </p:spPr>
        <p:txBody>
          <a:bodyPr/>
          <a:lstStyle/>
          <a:p>
            <a:r>
              <a:rPr lang="en-US" dirty="0"/>
              <a:t>The Dark Side of Data Lakes</a:t>
            </a:r>
          </a:p>
        </p:txBody>
      </p:sp>
      <p:sp>
        <p:nvSpPr>
          <p:cNvPr id="5" name="Content Placeholder 4"/>
          <p:cNvSpPr>
            <a:spLocks noGrp="1"/>
          </p:cNvSpPr>
          <p:nvPr>
            <p:ph idx="1"/>
          </p:nvPr>
        </p:nvSpPr>
        <p:spPr>
          <a:xfrm>
            <a:off x="893152" y="1396204"/>
            <a:ext cx="10744200" cy="4351339"/>
          </a:xfrm>
        </p:spPr>
        <p:txBody>
          <a:bodyPr>
            <a:normAutofit/>
          </a:bodyPr>
          <a:lstStyle/>
          <a:p>
            <a:r>
              <a:rPr lang="en-US" dirty="0"/>
              <a:t>Cultural shift: </a:t>
            </a:r>
            <a:r>
              <a:rPr lang="en-US" i="1" dirty="0"/>
              <a:t>Curate </a:t>
            </a:r>
            <a:r>
              <a:rPr lang="en-US" i="1" dirty="0">
                <a:sym typeface="Wingdings"/>
              </a:rPr>
              <a:t> </a:t>
            </a:r>
            <a:r>
              <a:rPr lang="en-US" i="1" dirty="0"/>
              <a:t>Save Everything!</a:t>
            </a:r>
          </a:p>
          <a:p>
            <a:pPr lvl="1"/>
            <a:r>
              <a:rPr lang="en-US" dirty="0"/>
              <a:t>Noise begins to dominate signal</a:t>
            </a:r>
          </a:p>
          <a:p>
            <a:r>
              <a:rPr lang="en-US" dirty="0"/>
              <a:t>Limited data governance and planning</a:t>
            </a:r>
          </a:p>
          <a:p>
            <a:pPr marL="457200" lvl="1" indent="0">
              <a:buNone/>
            </a:pPr>
            <a:r>
              <a:rPr lang="en-US" b="1" dirty="0"/>
              <a:t>    Example: </a:t>
            </a:r>
            <a:r>
              <a:rPr lang="en-US" i="1" dirty="0" err="1"/>
              <a:t>hdfs</a:t>
            </a:r>
            <a:r>
              <a:rPr lang="en-US" i="1" dirty="0"/>
              <a:t>://important/joseph_big_file3.csv_with_json</a:t>
            </a:r>
          </a:p>
          <a:p>
            <a:pPr lvl="1"/>
            <a:r>
              <a:rPr lang="en-US" b="1" dirty="0"/>
              <a:t>What</a:t>
            </a:r>
            <a:r>
              <a:rPr lang="en-US" dirty="0"/>
              <a:t> does it contain? </a:t>
            </a:r>
          </a:p>
          <a:p>
            <a:pPr lvl="1"/>
            <a:r>
              <a:rPr lang="en-US" b="1" dirty="0"/>
              <a:t>When</a:t>
            </a:r>
            <a:r>
              <a:rPr lang="en-US" dirty="0"/>
              <a:t> and </a:t>
            </a:r>
            <a:r>
              <a:rPr lang="en-US" b="1" dirty="0"/>
              <a:t>who </a:t>
            </a:r>
            <a:r>
              <a:rPr lang="en-US" dirty="0"/>
              <a:t>created it?</a:t>
            </a:r>
          </a:p>
          <a:p>
            <a:r>
              <a:rPr lang="en-US" dirty="0"/>
              <a:t>No cleaning and verification </a:t>
            </a:r>
            <a:r>
              <a:rPr lang="en-US" dirty="0">
                <a:sym typeface="Wingdings"/>
              </a:rPr>
              <a:t> </a:t>
            </a:r>
            <a:r>
              <a:rPr lang="en-US" dirty="0"/>
              <a:t>lots of dirty data</a:t>
            </a:r>
          </a:p>
          <a:p>
            <a:r>
              <a:rPr lang="en-US" dirty="0"/>
              <a:t>New tools are more complex and old tools no longer work</a:t>
            </a:r>
          </a:p>
        </p:txBody>
      </p:sp>
      <p:pic>
        <p:nvPicPr>
          <p:cNvPr id="6" name="Picture 5"/>
          <p:cNvPicPr>
            <a:picLocks noChangeAspect="1"/>
          </p:cNvPicPr>
          <p:nvPr/>
        </p:nvPicPr>
        <p:blipFill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9920891" y="127732"/>
            <a:ext cx="2000013" cy="2460398"/>
          </a:xfrm>
          <a:prstGeom prst="ellipse">
            <a:avLst/>
          </a:prstGeom>
          <a:ln>
            <a:noFill/>
          </a:ln>
          <a:effectLst>
            <a:softEdge rad="112500"/>
          </a:effectLst>
        </p:spPr>
      </p:pic>
      <p:pic>
        <p:nvPicPr>
          <p:cNvPr id="7" name="Picture 6"/>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67636" y="1396204"/>
            <a:ext cx="909025" cy="1007231"/>
          </a:xfrm>
          <a:prstGeom prst="rect">
            <a:avLst/>
          </a:prstGeom>
        </p:spPr>
      </p:pic>
      <p:sp>
        <p:nvSpPr>
          <p:cNvPr id="8" name="Rounded Rectangle 7"/>
          <p:cNvSpPr/>
          <p:nvPr/>
        </p:nvSpPr>
        <p:spPr>
          <a:xfrm>
            <a:off x="2913530" y="5684790"/>
            <a:ext cx="6409764" cy="81578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t>Enter the data scientist</a:t>
            </a:r>
          </a:p>
        </p:txBody>
      </p:sp>
    </p:spTree>
    <p:extLst>
      <p:ext uri="{BB962C8B-B14F-4D97-AF65-F5344CB8AC3E}">
        <p14:creationId xmlns:p14="http://schemas.microsoft.com/office/powerpoint/2010/main" val="125079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085" y="0"/>
            <a:ext cx="10801350" cy="1325563"/>
          </a:xfrm>
        </p:spPr>
        <p:txBody>
          <a:bodyPr/>
          <a:lstStyle/>
          <a:p>
            <a:r>
              <a:rPr lang="en-US" dirty="0"/>
              <a:t>A Brighter Future for Data Lakes</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47413" y="127731"/>
            <a:ext cx="2373492" cy="2919849"/>
          </a:xfrm>
          <a:prstGeom prst="ellipse">
            <a:avLst/>
          </a:prstGeom>
          <a:ln>
            <a:noFill/>
          </a:ln>
          <a:effectLst>
            <a:softEdge rad="112500"/>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0057" y="1816660"/>
            <a:ext cx="1015002" cy="1124657"/>
          </a:xfrm>
          <a:prstGeom prst="rect">
            <a:avLst/>
          </a:prstGeom>
        </p:spPr>
      </p:pic>
      <p:sp>
        <p:nvSpPr>
          <p:cNvPr id="8" name="Rounded Rectangle 7"/>
          <p:cNvSpPr/>
          <p:nvPr/>
        </p:nvSpPr>
        <p:spPr>
          <a:xfrm>
            <a:off x="461682" y="1222562"/>
            <a:ext cx="4374776" cy="81578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a:t>Enter the </a:t>
            </a:r>
            <a:r>
              <a:rPr lang="en-US" sz="2800" dirty="0"/>
              <a:t>data scientist</a:t>
            </a:r>
          </a:p>
        </p:txBody>
      </p:sp>
      <p:sp>
        <p:nvSpPr>
          <p:cNvPr id="9" name="Content Placeholder 4"/>
          <p:cNvSpPr txBox="1">
            <a:spLocks/>
          </p:cNvSpPr>
          <p:nvPr/>
        </p:nvSpPr>
        <p:spPr>
          <a:xfrm>
            <a:off x="461061" y="2231169"/>
            <a:ext cx="10515600" cy="4351339"/>
          </a:xfrm>
          <a:prstGeom prst="rect">
            <a:avLst/>
          </a:prstGeom>
        </p:spPr>
        <p:txBody>
          <a:bodyPr vert="horz" lIns="91440" tIns="45720" rIns="91440" bIns="45720" rtlCol="0">
            <a:normAutofit/>
          </a:bodyPr>
          <a:lstStyle>
            <a:lvl1pPr marL="457200" indent="-442913" algn="l" defTabSz="914377" rtl="0" eaLnBrk="1" latinLnBrk="0" hangingPunct="1">
              <a:lnSpc>
                <a:spcPct val="90000"/>
              </a:lnSpc>
              <a:spcBef>
                <a:spcPts val="2200"/>
              </a:spcBef>
              <a:buClr>
                <a:schemeClr val="tx1"/>
              </a:buClr>
              <a:buSzPct val="100000"/>
              <a:buFont typeface="Wingdings" charset="2"/>
              <a:buChar char="Ø"/>
              <a:defRPr sz="2800" b="0" i="0" kern="1200">
                <a:solidFill>
                  <a:schemeClr val="tx1"/>
                </a:solidFill>
                <a:uFillTx/>
                <a:latin typeface="+mn-lt"/>
                <a:ea typeface="Helvetica Neue Light" charset="0"/>
                <a:cs typeface="Helvetica Neue Light" charset="0"/>
              </a:defRPr>
            </a:lvl1pPr>
            <a:lvl2pPr marL="914400" indent="-457200" algn="l" defTabSz="914377" rtl="0" eaLnBrk="1" latinLnBrk="0" hangingPunct="1">
              <a:lnSpc>
                <a:spcPct val="90000"/>
              </a:lnSpc>
              <a:spcBef>
                <a:spcPts val="500"/>
              </a:spcBef>
              <a:buFont typeface="Wingdings" charset="2"/>
              <a:buChar char="Ø"/>
              <a:defRPr sz="2400" b="0" i="0" kern="1200">
                <a:solidFill>
                  <a:schemeClr val="tx1"/>
                </a:solidFill>
                <a:uFillTx/>
                <a:latin typeface="+mn-lt"/>
                <a:ea typeface="Helvetica Neue Light" charset="0"/>
                <a:cs typeface="Helvetica Neue Light" charset="0"/>
              </a:defRPr>
            </a:lvl2pPr>
            <a:lvl3pPr marL="1373188" indent="-311150" algn="l" defTabSz="914377" rtl="0" eaLnBrk="1" latinLnBrk="0" hangingPunct="1">
              <a:lnSpc>
                <a:spcPct val="90000"/>
              </a:lnSpc>
              <a:spcBef>
                <a:spcPts val="500"/>
              </a:spcBef>
              <a:buFont typeface="Wingdings" charset="2"/>
              <a:buChar char="Ø"/>
              <a:defRPr sz="2000" b="0" i="0" kern="1200">
                <a:solidFill>
                  <a:schemeClr val="tx1"/>
                </a:solidFill>
                <a:uFillTx/>
                <a:latin typeface="+mn-lt"/>
                <a:ea typeface="Helvetica Neue Light" charset="0"/>
                <a:cs typeface="Helvetica Neue Light" charset="0"/>
              </a:defRPr>
            </a:lvl3pPr>
            <a:lvl4pPr marL="1830388" indent="-236538" algn="l" defTabSz="914377" rtl="0" eaLnBrk="1" latinLnBrk="0" hangingPunct="1">
              <a:lnSpc>
                <a:spcPct val="90000"/>
              </a:lnSpc>
              <a:spcBef>
                <a:spcPts val="500"/>
              </a:spcBef>
              <a:buFont typeface="Wingdings" charset="2"/>
              <a:buChar char="Ø"/>
              <a:defRPr sz="1800" b="0" i="0" kern="1200">
                <a:solidFill>
                  <a:schemeClr val="tx1"/>
                </a:solidFill>
                <a:uFillTx/>
                <a:latin typeface="+mn-lt"/>
                <a:ea typeface="Helvetica Neue Light" charset="0"/>
                <a:cs typeface="Helvetica Neue Light" charset="0"/>
              </a:defRPr>
            </a:lvl4pPr>
            <a:lvl5pPr marL="2287588" indent="-234950" algn="l" defTabSz="914377" rtl="0" eaLnBrk="1" latinLnBrk="0" hangingPunct="1">
              <a:lnSpc>
                <a:spcPct val="90000"/>
              </a:lnSpc>
              <a:spcBef>
                <a:spcPts val="500"/>
              </a:spcBef>
              <a:buFont typeface="Wingdings" charset="2"/>
              <a:buChar char="Ø"/>
              <a:defRPr sz="1800" b="0" i="0" kern="1200">
                <a:solidFill>
                  <a:schemeClr val="tx1"/>
                </a:solidFill>
                <a:uFillTx/>
                <a:latin typeface="+mn-lt"/>
                <a:ea typeface="Helvetica Neue Light" charset="0"/>
                <a:cs typeface="Helvetica Neue Light"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9pPr>
          </a:lstStyle>
          <a:p>
            <a:r>
              <a:rPr lang="en-US" dirty="0"/>
              <a:t>Data scientists bring new skills</a:t>
            </a:r>
          </a:p>
          <a:p>
            <a:pPr lvl="1"/>
            <a:r>
              <a:rPr lang="en-US" dirty="0"/>
              <a:t>Distributed data processing and cleaning</a:t>
            </a:r>
          </a:p>
          <a:p>
            <a:pPr lvl="1"/>
            <a:r>
              <a:rPr lang="en-US" dirty="0"/>
              <a:t>Machine learning, computer vision, and statistical sampling</a:t>
            </a:r>
          </a:p>
          <a:p>
            <a:r>
              <a:rPr lang="en-US" dirty="0"/>
              <a:t>Technologies are improving</a:t>
            </a:r>
          </a:p>
          <a:p>
            <a:pPr lvl="1"/>
            <a:r>
              <a:rPr lang="en-US" dirty="0"/>
              <a:t>SQL over large files </a:t>
            </a:r>
          </a:p>
          <a:p>
            <a:pPr lvl="1"/>
            <a:r>
              <a:rPr lang="en-US" dirty="0"/>
              <a:t>Self describing file formats (e.g. Parquet) &amp; catalog managers</a:t>
            </a:r>
          </a:p>
          <a:p>
            <a:r>
              <a:rPr lang="en-US" dirty="0"/>
              <a:t>Organizations are evolving</a:t>
            </a:r>
          </a:p>
          <a:p>
            <a:pPr lvl="1"/>
            <a:r>
              <a:rPr lang="en-US" dirty="0"/>
              <a:t>Tracking data usage and file permissions</a:t>
            </a:r>
          </a:p>
          <a:p>
            <a:pPr lvl="1"/>
            <a:r>
              <a:rPr lang="en-US" dirty="0"/>
              <a:t>New job title: data engineers</a:t>
            </a:r>
          </a:p>
        </p:txBody>
      </p:sp>
    </p:spTree>
    <p:extLst>
      <p:ext uri="{BB962C8B-B14F-4D97-AF65-F5344CB8AC3E}">
        <p14:creationId xmlns:p14="http://schemas.microsoft.com/office/powerpoint/2010/main" val="987333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a:t>
            </a:r>
            <a:r>
              <a:rPr lang="en-US" b="1" dirty="0"/>
              <a:t>store</a:t>
            </a:r>
            <a:r>
              <a:rPr lang="en-US" dirty="0"/>
              <a:t> and </a:t>
            </a:r>
            <a:r>
              <a:rPr lang="en-US" b="1" dirty="0"/>
              <a:t>compute</a:t>
            </a:r>
            <a:r>
              <a:rPr lang="en-US" dirty="0"/>
              <a:t> on </a:t>
            </a:r>
            <a:br>
              <a:rPr lang="en-US" dirty="0"/>
            </a:br>
            <a:r>
              <a:rPr lang="en-US" dirty="0"/>
              <a:t>large unstructured datasets</a:t>
            </a:r>
          </a:p>
        </p:txBody>
      </p:sp>
      <p:sp>
        <p:nvSpPr>
          <p:cNvPr id="3" name="Content Placeholder 2"/>
          <p:cNvSpPr>
            <a:spLocks noGrp="1"/>
          </p:cNvSpPr>
          <p:nvPr>
            <p:ph idx="1"/>
          </p:nvPr>
        </p:nvSpPr>
        <p:spPr>
          <a:xfrm>
            <a:off x="838200" y="1825625"/>
            <a:ext cx="10515600" cy="4837934"/>
          </a:xfrm>
        </p:spPr>
        <p:txBody>
          <a:bodyPr>
            <a:normAutofit/>
          </a:bodyPr>
          <a:lstStyle/>
          <a:p>
            <a:r>
              <a:rPr lang="en-US" dirty="0"/>
              <a:t>Requirements:</a:t>
            </a:r>
          </a:p>
          <a:p>
            <a:pPr lvl="1"/>
            <a:r>
              <a:rPr lang="en-US" dirty="0"/>
              <a:t>Handle very </a:t>
            </a:r>
            <a:r>
              <a:rPr lang="en-US" b="1" dirty="0"/>
              <a:t>large files </a:t>
            </a:r>
            <a:r>
              <a:rPr lang="en-US" dirty="0"/>
              <a:t>s</a:t>
            </a:r>
            <a:r>
              <a:rPr lang="en-US" dirty="0">
                <a:sym typeface="Wingdings"/>
              </a:rPr>
              <a:t>panning </a:t>
            </a:r>
            <a:r>
              <a:rPr lang="en-US" b="1" dirty="0">
                <a:sym typeface="Wingdings"/>
              </a:rPr>
              <a:t>multiple computers</a:t>
            </a:r>
          </a:p>
          <a:p>
            <a:pPr lvl="1"/>
            <a:r>
              <a:rPr lang="en-US" dirty="0">
                <a:sym typeface="Wingdings"/>
              </a:rPr>
              <a:t>Use </a:t>
            </a:r>
            <a:r>
              <a:rPr lang="en-US" b="1" dirty="0">
                <a:sym typeface="Wingdings"/>
              </a:rPr>
              <a:t>cheap</a:t>
            </a:r>
            <a:r>
              <a:rPr lang="en-US" dirty="0">
                <a:sym typeface="Wingdings"/>
              </a:rPr>
              <a:t> commodity devices that </a:t>
            </a:r>
            <a:r>
              <a:rPr lang="en-US" b="1" dirty="0">
                <a:sym typeface="Wingdings"/>
              </a:rPr>
              <a:t>fail frequently</a:t>
            </a:r>
          </a:p>
          <a:p>
            <a:pPr lvl="1"/>
            <a:r>
              <a:rPr lang="en-US" b="1" dirty="0">
                <a:sym typeface="Wingdings"/>
              </a:rPr>
              <a:t>Distributed data processing </a:t>
            </a:r>
            <a:r>
              <a:rPr lang="en-US" dirty="0">
                <a:sym typeface="Wingdings"/>
              </a:rPr>
              <a:t>quickly and </a:t>
            </a:r>
            <a:r>
              <a:rPr lang="en-US" b="1" dirty="0">
                <a:sym typeface="Wingdings"/>
              </a:rPr>
              <a:t>easily</a:t>
            </a:r>
          </a:p>
          <a:p>
            <a:r>
              <a:rPr lang="en-US" dirty="0">
                <a:sym typeface="Wingdings"/>
              </a:rPr>
              <a:t>Solutions:</a:t>
            </a:r>
          </a:p>
          <a:p>
            <a:pPr lvl="1"/>
            <a:r>
              <a:rPr lang="en-US" b="1" dirty="0">
                <a:sym typeface="Wingdings"/>
              </a:rPr>
              <a:t>Distributed file systems </a:t>
            </a:r>
            <a:r>
              <a:rPr lang="en-US" dirty="0">
                <a:sym typeface="Wingdings"/>
              </a:rPr>
              <a:t> spread data over multiple machines</a:t>
            </a:r>
          </a:p>
          <a:p>
            <a:pPr lvl="2"/>
            <a:r>
              <a:rPr lang="en-US" dirty="0">
                <a:sym typeface="Wingdings"/>
              </a:rPr>
              <a:t>Assume machine </a:t>
            </a:r>
            <a:r>
              <a:rPr lang="en-US" b="1" dirty="0">
                <a:sym typeface="Wingdings"/>
              </a:rPr>
              <a:t>failure</a:t>
            </a:r>
            <a:r>
              <a:rPr lang="en-US" dirty="0">
                <a:sym typeface="Wingdings"/>
              </a:rPr>
              <a:t> is common  </a:t>
            </a:r>
            <a:r>
              <a:rPr lang="en-US" b="1" dirty="0">
                <a:sym typeface="Wingdings"/>
              </a:rPr>
              <a:t>redundancy </a:t>
            </a:r>
          </a:p>
          <a:p>
            <a:pPr lvl="1"/>
            <a:r>
              <a:rPr lang="en-US" b="1" dirty="0">
                <a:sym typeface="Wingdings"/>
              </a:rPr>
              <a:t>Distributed computing  </a:t>
            </a:r>
            <a:r>
              <a:rPr lang="en-US" dirty="0">
                <a:sym typeface="Wingdings"/>
              </a:rPr>
              <a:t>load and process files on multiple machines concurrently</a:t>
            </a:r>
          </a:p>
          <a:p>
            <a:pPr lvl="2"/>
            <a:r>
              <a:rPr lang="en-US" dirty="0">
                <a:sym typeface="Wingdings"/>
              </a:rPr>
              <a:t>Assume machine </a:t>
            </a:r>
            <a:r>
              <a:rPr lang="en-US" b="1" dirty="0">
                <a:sym typeface="Wingdings"/>
              </a:rPr>
              <a:t>failure</a:t>
            </a:r>
            <a:r>
              <a:rPr lang="en-US" dirty="0">
                <a:sym typeface="Wingdings"/>
              </a:rPr>
              <a:t> is common  </a:t>
            </a:r>
            <a:r>
              <a:rPr lang="en-US" b="1" dirty="0">
                <a:sym typeface="Wingdings"/>
              </a:rPr>
              <a:t>redundancy </a:t>
            </a:r>
          </a:p>
          <a:p>
            <a:pPr lvl="2"/>
            <a:r>
              <a:rPr lang="en-US" b="1" dirty="0"/>
              <a:t>Functional programming </a:t>
            </a:r>
            <a:r>
              <a:rPr lang="en-US" dirty="0"/>
              <a:t>computational pattern </a:t>
            </a:r>
            <a:r>
              <a:rPr lang="en-US" dirty="0">
                <a:sym typeface="Wingdings"/>
              </a:rPr>
              <a:t> </a:t>
            </a:r>
            <a:r>
              <a:rPr lang="en-US" b="1" dirty="0"/>
              <a:t>parallelism</a:t>
            </a:r>
          </a:p>
        </p:txBody>
      </p:sp>
    </p:spTree>
    <p:extLst>
      <p:ext uri="{BB962C8B-B14F-4D97-AF65-F5344CB8AC3E}">
        <p14:creationId xmlns:p14="http://schemas.microsoft.com/office/powerpoint/2010/main" val="8758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8000" dirty="0"/>
              <a:t>Distributed File Systems</a:t>
            </a:r>
            <a:br>
              <a:rPr lang="en-US" sz="8000" dirty="0"/>
            </a:br>
            <a:r>
              <a:rPr lang="en-US" dirty="0"/>
              <a:t>Storing very large files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0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1519289" y="269549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5" name="TextBox 4"/>
          <p:cNvSpPr txBox="1"/>
          <p:nvPr/>
        </p:nvSpPr>
        <p:spPr>
          <a:xfrm>
            <a:off x="3837567" y="2856155"/>
            <a:ext cx="6898166" cy="1569660"/>
          </a:xfrm>
          <a:prstGeom prst="rect">
            <a:avLst/>
          </a:prstGeom>
        </p:spPr>
        <p:txBody>
          <a:bodyPr wrap="square" rtlCol="0">
            <a:spAutoFit/>
          </a:bodyPr>
          <a:lstStyle/>
          <a:p>
            <a:r>
              <a:rPr lang="en-US" sz="3200" dirty="0"/>
              <a:t>How do we </a:t>
            </a:r>
            <a:r>
              <a:rPr lang="en-US" sz="3200" b="1" dirty="0"/>
              <a:t>store</a:t>
            </a:r>
            <a:r>
              <a:rPr lang="en-US" sz="3200" dirty="0"/>
              <a:t> and </a:t>
            </a:r>
            <a:r>
              <a:rPr lang="en-US" sz="3200" b="1" dirty="0"/>
              <a:t>access</a:t>
            </a:r>
            <a:r>
              <a:rPr lang="en-US" sz="3200" dirty="0"/>
              <a:t> very </a:t>
            </a:r>
            <a:r>
              <a:rPr lang="en-US" sz="3200" b="1" dirty="0"/>
              <a:t>large files </a:t>
            </a:r>
            <a:r>
              <a:rPr lang="en-US" sz="3200"/>
              <a:t>across </a:t>
            </a:r>
            <a:r>
              <a:rPr lang="en-US" sz="3200" b="1"/>
              <a:t>cheap</a:t>
            </a:r>
            <a:r>
              <a:rPr lang="en-US" sz="3200"/>
              <a:t> </a:t>
            </a:r>
            <a:r>
              <a:rPr lang="en-US" sz="3200" dirty="0"/>
              <a:t>commodity devices ?</a:t>
            </a:r>
          </a:p>
        </p:txBody>
      </p:sp>
    </p:spTree>
    <p:extLst>
      <p:ext uri="{BB962C8B-B14F-4D97-AF65-F5344CB8AC3E}">
        <p14:creationId xmlns:p14="http://schemas.microsoft.com/office/powerpoint/2010/main" val="3055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1356" y="1681616"/>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9" name="Rectangle 8"/>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10" name="Rectangle 9"/>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11" name="Rectangle 10"/>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12" name="Rectangle 11"/>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Tree>
    <p:extLst>
      <p:ext uri="{BB962C8B-B14F-4D97-AF65-F5344CB8AC3E}">
        <p14:creationId xmlns:p14="http://schemas.microsoft.com/office/powerpoint/2010/main" val="96811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26" name="Rectangle 25"/>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31" name="Rectangle 30"/>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32" name="Rectangle 31"/>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4" name="Rectangle 13"/>
          <p:cNvSpPr/>
          <p:nvPr/>
        </p:nvSpPr>
        <p:spPr>
          <a:xfrm>
            <a:off x="6017860" y="1683286"/>
            <a:ext cx="1083999" cy="1083999"/>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15" name="Rectangle 14"/>
          <p:cNvSpPr/>
          <p:nvPr/>
        </p:nvSpPr>
        <p:spPr>
          <a:xfrm>
            <a:off x="4930978" y="2765615"/>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16" name="Folded Corner 15"/>
          <p:cNvSpPr/>
          <p:nvPr/>
        </p:nvSpPr>
        <p:spPr>
          <a:xfrm>
            <a:off x="6013723" y="2765615"/>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3" name="Rectangle 22"/>
          <p:cNvSpPr/>
          <p:nvPr/>
        </p:nvSpPr>
        <p:spPr>
          <a:xfrm>
            <a:off x="6017860" y="1683273"/>
            <a:ext cx="1083999" cy="1083999"/>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4" name="Rectangle 23"/>
          <p:cNvSpPr/>
          <p:nvPr/>
        </p:nvSpPr>
        <p:spPr>
          <a:xfrm>
            <a:off x="4930978" y="2765602"/>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5" name="Folded Corner 24"/>
          <p:cNvSpPr/>
          <p:nvPr/>
        </p:nvSpPr>
        <p:spPr>
          <a:xfrm>
            <a:off x="6013723"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8" name="Rectangle 27"/>
          <p:cNvSpPr/>
          <p:nvPr/>
        </p:nvSpPr>
        <p:spPr>
          <a:xfrm>
            <a:off x="6013723" y="1683273"/>
            <a:ext cx="1083999" cy="1083999"/>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9" name="Rectangle 28"/>
          <p:cNvSpPr/>
          <p:nvPr/>
        </p:nvSpPr>
        <p:spPr>
          <a:xfrm>
            <a:off x="4926841" y="2765602"/>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0" name="Folded Corner 29"/>
          <p:cNvSpPr/>
          <p:nvPr/>
        </p:nvSpPr>
        <p:spPr>
          <a:xfrm>
            <a:off x="6009586"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13" name="Rectangle 12"/>
          <p:cNvSpPr/>
          <p:nvPr/>
        </p:nvSpPr>
        <p:spPr>
          <a:xfrm>
            <a:off x="4930978" y="1681616"/>
            <a:ext cx="1083999" cy="1083999"/>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p:nvPr/>
        </p:nvSpPr>
        <p:spPr>
          <a:xfrm>
            <a:off x="4930978" y="1681603"/>
            <a:ext cx="1083999" cy="1083999"/>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7" name="Rectangle 26"/>
          <p:cNvSpPr/>
          <p:nvPr/>
        </p:nvSpPr>
        <p:spPr>
          <a:xfrm>
            <a:off x="4926841" y="1681603"/>
            <a:ext cx="1083999" cy="1083999"/>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5" name="TextBox 4"/>
          <p:cNvSpPr txBox="1"/>
          <p:nvPr/>
        </p:nvSpPr>
        <p:spPr>
          <a:xfrm>
            <a:off x="7199912" y="1796106"/>
            <a:ext cx="4867038" cy="1938992"/>
          </a:xfrm>
          <a:prstGeom prst="rect">
            <a:avLst/>
          </a:prstGeom>
        </p:spPr>
        <p:txBody>
          <a:bodyPr wrap="none" rtlCol="0">
            <a:spAutoFit/>
          </a:bodyPr>
          <a:lstStyle/>
          <a:p>
            <a:pPr marL="342900" indent="-342900">
              <a:buFont typeface="Wingdings" charset="2"/>
              <a:buChar char="Ø"/>
            </a:pPr>
            <a:r>
              <a:rPr lang="en-US" sz="2400" dirty="0"/>
              <a:t>Split the file into smaller parts.</a:t>
            </a:r>
          </a:p>
          <a:p>
            <a:pPr marL="342900" indent="-342900">
              <a:buFont typeface="Wingdings" charset="2"/>
              <a:buChar char="Ø"/>
            </a:pPr>
            <a:r>
              <a:rPr lang="en-US" sz="2400" dirty="0"/>
              <a:t>How?</a:t>
            </a:r>
          </a:p>
          <a:p>
            <a:pPr marL="800100" lvl="1" indent="-342900">
              <a:buFont typeface="Wingdings" charset="2"/>
              <a:buChar char="Ø"/>
            </a:pPr>
            <a:r>
              <a:rPr lang="en-US" sz="2400" dirty="0"/>
              <a:t>Ideally at record </a:t>
            </a:r>
            <a:br>
              <a:rPr lang="en-US" sz="2400" dirty="0"/>
            </a:br>
            <a:r>
              <a:rPr lang="en-US" sz="2400" dirty="0"/>
              <a:t>boundaries</a:t>
            </a:r>
          </a:p>
          <a:p>
            <a:pPr marL="800100" lvl="1" indent="-342900">
              <a:buFont typeface="Wingdings" charset="2"/>
              <a:buChar char="Ø"/>
            </a:pPr>
            <a:r>
              <a:rPr lang="en-US" sz="2400" dirty="0"/>
              <a:t>What if records are big?</a:t>
            </a:r>
          </a:p>
        </p:txBody>
      </p:sp>
    </p:spTree>
    <p:extLst>
      <p:ext uri="{BB962C8B-B14F-4D97-AF65-F5344CB8AC3E}">
        <p14:creationId xmlns:p14="http://schemas.microsoft.com/office/powerpoint/2010/main" val="205780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27" name="Rectangle 26"/>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32" name="Rectangle 31"/>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33" name="Rectangle 32"/>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5" name="Rectangle 14"/>
          <p:cNvSpPr/>
          <p:nvPr/>
        </p:nvSpPr>
        <p:spPr>
          <a:xfrm>
            <a:off x="4930978" y="2765615"/>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16" name="Folded Corner 15"/>
          <p:cNvSpPr/>
          <p:nvPr/>
        </p:nvSpPr>
        <p:spPr>
          <a:xfrm>
            <a:off x="6013723" y="2765615"/>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4" name="Rectangle 23"/>
          <p:cNvSpPr/>
          <p:nvPr/>
        </p:nvSpPr>
        <p:spPr>
          <a:xfrm>
            <a:off x="4930978" y="2765602"/>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5" name="Folded Corner 24"/>
          <p:cNvSpPr/>
          <p:nvPr/>
        </p:nvSpPr>
        <p:spPr>
          <a:xfrm>
            <a:off x="6013723"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9" name="Rectangle 28"/>
          <p:cNvSpPr/>
          <p:nvPr/>
        </p:nvSpPr>
        <p:spPr>
          <a:xfrm>
            <a:off x="4926841" y="2765602"/>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0" name="Folded Corner 29"/>
          <p:cNvSpPr/>
          <p:nvPr/>
        </p:nvSpPr>
        <p:spPr>
          <a:xfrm>
            <a:off x="6009586"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6" name="Rectangle 25"/>
          <p:cNvSpPr>
            <a:spLocks noChangeAspect="1"/>
          </p:cNvSpPr>
          <p:nvPr/>
        </p:nvSpPr>
        <p:spPr>
          <a:xfrm>
            <a:off x="6458140"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14" name="Rectangle 13"/>
          <p:cNvSpPr/>
          <p:nvPr/>
        </p:nvSpPr>
        <p:spPr>
          <a:xfrm>
            <a:off x="6017860" y="1683286"/>
            <a:ext cx="1083999" cy="1083999"/>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3" name="Rectangle 22"/>
          <p:cNvSpPr/>
          <p:nvPr/>
        </p:nvSpPr>
        <p:spPr>
          <a:xfrm>
            <a:off x="6017860" y="1683273"/>
            <a:ext cx="1083999" cy="1083999"/>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8" name="Rectangle 27"/>
          <p:cNvSpPr/>
          <p:nvPr/>
        </p:nvSpPr>
        <p:spPr>
          <a:xfrm>
            <a:off x="6013723" y="1683273"/>
            <a:ext cx="1083999" cy="1083999"/>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Tree>
    <p:extLst>
      <p:ext uri="{BB962C8B-B14F-4D97-AF65-F5344CB8AC3E}">
        <p14:creationId xmlns:p14="http://schemas.microsoft.com/office/powerpoint/2010/main" val="259035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1996290" y="882934"/>
            <a:ext cx="7981008" cy="4076706"/>
            <a:chOff x="416184" y="3941823"/>
            <a:chExt cx="2566178" cy="1310806"/>
          </a:xfrm>
        </p:grpSpPr>
        <p:grpSp>
          <p:nvGrpSpPr>
            <p:cNvPr id="19" name="Group 18"/>
            <p:cNvGrpSpPr/>
            <p:nvPr/>
          </p:nvGrpSpPr>
          <p:grpSpPr>
            <a:xfrm>
              <a:off x="1814311" y="3941823"/>
              <a:ext cx="1168051" cy="1203613"/>
              <a:chOff x="1707869" y="4987970"/>
              <a:chExt cx="1168051" cy="1203613"/>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707869" y="4987970"/>
                <a:ext cx="1168051" cy="326572"/>
              </a:xfrm>
              <a:prstGeom prst="rect">
                <a:avLst/>
              </a:prstGeom>
              <a:noFill/>
            </p:spPr>
            <p:txBody>
              <a:bodyPr wrap="none" rtlCol="0">
                <a:spAutoFit/>
              </a:bodyPr>
              <a:lstStyle/>
              <a:p>
                <a:pPr algn="ctr"/>
                <a:r>
                  <a:rPr lang="en-US" sz="6000"/>
                  <a:t>Inventory</a:t>
                </a:r>
                <a:endParaRPr lang="en-US" sz="6000" dirty="0"/>
              </a:p>
            </p:txBody>
          </p:sp>
        </p:gr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sp>
        <p:nvSpPr>
          <p:cNvPr id="6" name="TextBox 5"/>
          <p:cNvSpPr txBox="1"/>
          <p:nvPr/>
        </p:nvSpPr>
        <p:spPr>
          <a:xfrm>
            <a:off x="1205345" y="5391954"/>
            <a:ext cx="9850582" cy="461665"/>
          </a:xfrm>
          <a:prstGeom prst="rect">
            <a:avLst/>
          </a:prstGeom>
        </p:spPr>
        <p:txBody>
          <a:bodyPr wrap="square" rtlCol="0">
            <a:spAutoFit/>
          </a:bodyPr>
          <a:lstStyle/>
          <a:p>
            <a:pPr algn="ctr"/>
            <a:r>
              <a:rPr lang="en-US" sz="2400" dirty="0"/>
              <a:t>How we like to think of data in the organization</a:t>
            </a:r>
          </a:p>
        </p:txBody>
      </p:sp>
    </p:spTree>
    <p:extLst>
      <p:ext uri="{BB962C8B-B14F-4D97-AF65-F5344CB8AC3E}">
        <p14:creationId xmlns:p14="http://schemas.microsoft.com/office/powerpoint/2010/main" val="1544910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28" name="Rectangle 27"/>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33" name="Rectangle 32"/>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34" name="Rectangle 33"/>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6" name="Folded Corner 15"/>
          <p:cNvSpPr/>
          <p:nvPr/>
        </p:nvSpPr>
        <p:spPr>
          <a:xfrm>
            <a:off x="6013723" y="2765615"/>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5" name="Folded Corner 24"/>
          <p:cNvSpPr/>
          <p:nvPr/>
        </p:nvSpPr>
        <p:spPr>
          <a:xfrm>
            <a:off x="6013723"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30" name="Folded Corner 29"/>
          <p:cNvSpPr/>
          <p:nvPr/>
        </p:nvSpPr>
        <p:spPr>
          <a:xfrm>
            <a:off x="6009586"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6" name="Rectangle 25"/>
          <p:cNvSpPr>
            <a:spLocks noChangeAspect="1"/>
          </p:cNvSpPr>
          <p:nvPr/>
        </p:nvSpPr>
        <p:spPr>
          <a:xfrm>
            <a:off x="6458140"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2" name="Rectangle 31"/>
          <p:cNvSpPr>
            <a:spLocks noChangeAspect="1"/>
          </p:cNvSpPr>
          <p:nvPr/>
        </p:nvSpPr>
        <p:spPr>
          <a:xfrm>
            <a:off x="2093960"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15" name="Rectangle 14"/>
          <p:cNvSpPr/>
          <p:nvPr/>
        </p:nvSpPr>
        <p:spPr>
          <a:xfrm>
            <a:off x="4930978" y="2765615"/>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4" name="Rectangle 23"/>
          <p:cNvSpPr/>
          <p:nvPr/>
        </p:nvSpPr>
        <p:spPr>
          <a:xfrm>
            <a:off x="4930978" y="2765602"/>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9" name="Rectangle 28"/>
          <p:cNvSpPr/>
          <p:nvPr/>
        </p:nvSpPr>
        <p:spPr>
          <a:xfrm>
            <a:off x="4926841" y="2765602"/>
            <a:ext cx="1083999" cy="1083999"/>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Tree>
    <p:extLst>
      <p:ext uri="{BB962C8B-B14F-4D97-AF65-F5344CB8AC3E}">
        <p14:creationId xmlns:p14="http://schemas.microsoft.com/office/powerpoint/2010/main" val="244367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29" name="Rectangle 28"/>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34" name="Rectangle 33"/>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35" name="Rectangle 34"/>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6" name="Folded Corner 15"/>
          <p:cNvSpPr/>
          <p:nvPr/>
        </p:nvSpPr>
        <p:spPr>
          <a:xfrm>
            <a:off x="6013723" y="2765615"/>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5" name="Folded Corner 24"/>
          <p:cNvSpPr/>
          <p:nvPr/>
        </p:nvSpPr>
        <p:spPr>
          <a:xfrm>
            <a:off x="6013723"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30" name="Folded Corner 29"/>
          <p:cNvSpPr/>
          <p:nvPr/>
        </p:nvSpPr>
        <p:spPr>
          <a:xfrm>
            <a:off x="6009586" y="2765602"/>
            <a:ext cx="1088136" cy="1083999"/>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6" name="Rectangle 25"/>
          <p:cNvSpPr>
            <a:spLocks noChangeAspect="1"/>
          </p:cNvSpPr>
          <p:nvPr/>
        </p:nvSpPr>
        <p:spPr>
          <a:xfrm>
            <a:off x="6458140"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2" name="Rectangle 31"/>
          <p:cNvSpPr>
            <a:spLocks noChangeAspect="1"/>
          </p:cNvSpPr>
          <p:nvPr/>
        </p:nvSpPr>
        <p:spPr>
          <a:xfrm>
            <a:off x="2093960"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3" name="Rectangle 22"/>
          <p:cNvSpPr>
            <a:spLocks noChangeAspect="1"/>
          </p:cNvSpPr>
          <p:nvPr/>
        </p:nvSpPr>
        <p:spPr>
          <a:xfrm>
            <a:off x="7280482"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8" name="Rectangle 27"/>
          <p:cNvSpPr>
            <a:spLocks noChangeAspect="1"/>
          </p:cNvSpPr>
          <p:nvPr/>
        </p:nvSpPr>
        <p:spPr>
          <a:xfrm>
            <a:off x="4269996" y="5617990"/>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3" name="Rectangle 32"/>
          <p:cNvSpPr>
            <a:spLocks noChangeAspect="1"/>
          </p:cNvSpPr>
          <p:nvPr/>
        </p:nvSpPr>
        <p:spPr>
          <a:xfrm>
            <a:off x="2932721"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Tree>
    <p:extLst>
      <p:ext uri="{BB962C8B-B14F-4D97-AF65-F5344CB8AC3E}">
        <p14:creationId xmlns:p14="http://schemas.microsoft.com/office/powerpoint/2010/main" val="2063575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30" name="Rectangle 29"/>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35" name="Rectangle 34"/>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36" name="Rectangle 35"/>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6" name="Rectangle 25"/>
          <p:cNvSpPr>
            <a:spLocks noChangeAspect="1"/>
          </p:cNvSpPr>
          <p:nvPr/>
        </p:nvSpPr>
        <p:spPr>
          <a:xfrm>
            <a:off x="6458140"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2" name="Rectangle 31"/>
          <p:cNvSpPr>
            <a:spLocks noChangeAspect="1"/>
          </p:cNvSpPr>
          <p:nvPr/>
        </p:nvSpPr>
        <p:spPr>
          <a:xfrm>
            <a:off x="2093960"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3" name="Rectangle 22"/>
          <p:cNvSpPr>
            <a:spLocks noChangeAspect="1"/>
          </p:cNvSpPr>
          <p:nvPr/>
        </p:nvSpPr>
        <p:spPr>
          <a:xfrm>
            <a:off x="7280482"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8" name="Rectangle 27"/>
          <p:cNvSpPr>
            <a:spLocks noChangeAspect="1"/>
          </p:cNvSpPr>
          <p:nvPr/>
        </p:nvSpPr>
        <p:spPr>
          <a:xfrm>
            <a:off x="4269996" y="5617990"/>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3" name="Rectangle 32"/>
          <p:cNvSpPr>
            <a:spLocks noChangeAspect="1"/>
          </p:cNvSpPr>
          <p:nvPr/>
        </p:nvSpPr>
        <p:spPr>
          <a:xfrm>
            <a:off x="2932721"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4" name="Folded Corner 23"/>
          <p:cNvSpPr>
            <a:spLocks noChangeAspect="1"/>
          </p:cNvSpPr>
          <p:nvPr/>
        </p:nvSpPr>
        <p:spPr>
          <a:xfrm>
            <a:off x="866463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9" name="Folded Corner 28"/>
          <p:cNvSpPr>
            <a:spLocks noChangeAspect="1"/>
          </p:cNvSpPr>
          <p:nvPr/>
        </p:nvSpPr>
        <p:spPr>
          <a:xfrm>
            <a:off x="6455697"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34" name="Folded Corner 33"/>
          <p:cNvSpPr>
            <a:spLocks noChangeAspect="1"/>
          </p:cNvSpPr>
          <p:nvPr/>
        </p:nvSpPr>
        <p:spPr>
          <a:xfrm>
            <a:off x="209396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Tree>
    <p:extLst>
      <p:ext uri="{BB962C8B-B14F-4D97-AF65-F5344CB8AC3E}">
        <p14:creationId xmlns:p14="http://schemas.microsoft.com/office/powerpoint/2010/main" val="234402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825625"/>
            <a:ext cx="10515600" cy="3357533"/>
          </a:xfrm>
        </p:spPr>
        <p:txBody>
          <a:bodyPr/>
          <a:lstStyle/>
          <a:p>
            <a:r>
              <a:rPr lang="en-US" dirty="0"/>
              <a:t>Split large files over multiple machines</a:t>
            </a:r>
          </a:p>
          <a:p>
            <a:pPr lvl="1"/>
            <a:r>
              <a:rPr lang="en-US" dirty="0"/>
              <a:t>Easily support massive files spanning machines</a:t>
            </a:r>
          </a:p>
          <a:p>
            <a:r>
              <a:rPr lang="en-US" dirty="0"/>
              <a:t>Read parts of file in parallel</a:t>
            </a:r>
          </a:p>
          <a:p>
            <a:pPr lvl="1"/>
            <a:r>
              <a:rPr lang="en-US" dirty="0"/>
              <a:t>Fast reads of large files</a:t>
            </a:r>
          </a:p>
          <a:p>
            <a:r>
              <a:rPr lang="en-US" dirty="0"/>
              <a:t>Often built using cheap commodity</a:t>
            </a:r>
            <a:br>
              <a:rPr lang="en-US" dirty="0"/>
            </a:br>
            <a:r>
              <a:rPr lang="en-US" dirty="0"/>
              <a:t>storage devices</a:t>
            </a:r>
          </a:p>
          <a:p>
            <a:endParaRPr lang="en-US" dirty="0"/>
          </a:p>
        </p:txBody>
      </p:sp>
      <p:sp>
        <p:nvSpPr>
          <p:cNvPr id="4" name="TextBox 3"/>
          <p:cNvSpPr txBox="1"/>
          <p:nvPr/>
        </p:nvSpPr>
        <p:spPr>
          <a:xfrm>
            <a:off x="8706314" y="807362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9553846" y="1036097"/>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25"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a:t>
            </a:r>
          </a:p>
        </p:txBody>
      </p:sp>
      <p:sp>
        <p:nvSpPr>
          <p:cNvPr id="30" name="TextBox 29"/>
          <p:cNvSpPr txBox="1"/>
          <p:nvPr/>
        </p:nvSpPr>
        <p:spPr>
          <a:xfrm>
            <a:off x="2689749" y="5302631"/>
            <a:ext cx="4474451"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a:t>Cheap commodity storage devices will fail!</a:t>
            </a:r>
          </a:p>
        </p:txBody>
      </p:sp>
      <p:sp>
        <p:nvSpPr>
          <p:cNvPr id="40" name="Rectangle 39"/>
          <p:cNvSpPr/>
          <p:nvPr/>
        </p:nvSpPr>
        <p:spPr>
          <a:xfrm>
            <a:off x="10585149" y="3385659"/>
            <a:ext cx="1349467" cy="1540700"/>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1600" dirty="0">
                <a:latin typeface="Gill Sans Light"/>
                <a:cs typeface="Gill Sans Light"/>
              </a:rPr>
              <a:t>Machine 2</a:t>
            </a:r>
          </a:p>
        </p:txBody>
      </p:sp>
      <p:sp>
        <p:nvSpPr>
          <p:cNvPr id="45" name="Rectangle 44"/>
          <p:cNvSpPr>
            <a:spLocks noChangeAspect="1"/>
          </p:cNvSpPr>
          <p:nvPr/>
        </p:nvSpPr>
        <p:spPr>
          <a:xfrm>
            <a:off x="10708089" y="3730342"/>
            <a:ext cx="479942" cy="479943"/>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ill Sans Light"/>
                <a:cs typeface="Gill Sans Light"/>
              </a:rPr>
              <a:t>A</a:t>
            </a:r>
          </a:p>
        </p:txBody>
      </p:sp>
      <p:sp>
        <p:nvSpPr>
          <p:cNvPr id="47" name="Rectangle 46"/>
          <p:cNvSpPr>
            <a:spLocks noChangeAspect="1"/>
          </p:cNvSpPr>
          <p:nvPr/>
        </p:nvSpPr>
        <p:spPr>
          <a:xfrm>
            <a:off x="11361685" y="3730342"/>
            <a:ext cx="479942" cy="479943"/>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Gill Sans Light"/>
                <a:cs typeface="Gill Sans Light"/>
              </a:rPr>
              <a:t>B</a:t>
            </a:r>
          </a:p>
        </p:txBody>
      </p:sp>
      <p:sp>
        <p:nvSpPr>
          <p:cNvPr id="50" name="Rectangle 49"/>
          <p:cNvSpPr>
            <a:spLocks noChangeAspect="1"/>
          </p:cNvSpPr>
          <p:nvPr/>
        </p:nvSpPr>
        <p:spPr>
          <a:xfrm>
            <a:off x="10706417" y="4328461"/>
            <a:ext cx="479942" cy="479943"/>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atin typeface="Gill Sans Light"/>
                <a:cs typeface="Gill Sans Light"/>
              </a:rPr>
              <a:t>C</a:t>
            </a:r>
          </a:p>
        </p:txBody>
      </p:sp>
      <p:sp>
        <p:nvSpPr>
          <p:cNvPr id="42" name="Rectangle 41"/>
          <p:cNvSpPr/>
          <p:nvPr/>
        </p:nvSpPr>
        <p:spPr>
          <a:xfrm>
            <a:off x="10585149" y="5116216"/>
            <a:ext cx="1349467" cy="1540700"/>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1600" dirty="0">
                <a:latin typeface="Gill Sans Light"/>
                <a:cs typeface="Gill Sans Light"/>
              </a:rPr>
              <a:t>Machine 4</a:t>
            </a:r>
          </a:p>
        </p:txBody>
      </p:sp>
      <p:sp>
        <p:nvSpPr>
          <p:cNvPr id="43" name="Rectangle 42"/>
          <p:cNvSpPr>
            <a:spLocks noChangeAspect="1"/>
          </p:cNvSpPr>
          <p:nvPr/>
        </p:nvSpPr>
        <p:spPr>
          <a:xfrm>
            <a:off x="10715634" y="5460899"/>
            <a:ext cx="479942" cy="479943"/>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ill Sans Light"/>
                <a:cs typeface="Gill Sans Light"/>
              </a:rPr>
              <a:t>A</a:t>
            </a:r>
          </a:p>
        </p:txBody>
      </p:sp>
      <p:sp>
        <p:nvSpPr>
          <p:cNvPr id="46" name="Rectangle 45"/>
          <p:cNvSpPr>
            <a:spLocks noChangeAspect="1"/>
          </p:cNvSpPr>
          <p:nvPr/>
        </p:nvSpPr>
        <p:spPr>
          <a:xfrm>
            <a:off x="11341148" y="5460899"/>
            <a:ext cx="479942" cy="479943"/>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Gill Sans Light"/>
                <a:cs typeface="Gill Sans Light"/>
              </a:rPr>
              <a:t>B</a:t>
            </a:r>
          </a:p>
        </p:txBody>
      </p:sp>
      <p:sp>
        <p:nvSpPr>
          <p:cNvPr id="52" name="Folded Corner 51"/>
          <p:cNvSpPr>
            <a:spLocks noChangeAspect="1"/>
          </p:cNvSpPr>
          <p:nvPr/>
        </p:nvSpPr>
        <p:spPr>
          <a:xfrm>
            <a:off x="10714718" y="6059018"/>
            <a:ext cx="481774" cy="479943"/>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200" dirty="0">
                <a:latin typeface="Gill Sans Light"/>
                <a:cs typeface="Gill Sans Light"/>
              </a:rPr>
              <a:t>D</a:t>
            </a:r>
          </a:p>
        </p:txBody>
      </p:sp>
      <p:sp>
        <p:nvSpPr>
          <p:cNvPr id="41" name="Rectangle 40"/>
          <p:cNvSpPr/>
          <p:nvPr/>
        </p:nvSpPr>
        <p:spPr>
          <a:xfrm>
            <a:off x="9022899" y="5116215"/>
            <a:ext cx="1349467" cy="1540700"/>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1600" dirty="0">
                <a:latin typeface="Gill Sans Light"/>
                <a:cs typeface="Gill Sans Light"/>
              </a:rPr>
              <a:t>Machine 3</a:t>
            </a:r>
          </a:p>
        </p:txBody>
      </p:sp>
      <p:sp>
        <p:nvSpPr>
          <p:cNvPr id="44" name="Rectangle 43"/>
          <p:cNvSpPr>
            <a:spLocks noChangeAspect="1"/>
          </p:cNvSpPr>
          <p:nvPr/>
        </p:nvSpPr>
        <p:spPr>
          <a:xfrm>
            <a:off x="9141440" y="5460898"/>
            <a:ext cx="479942" cy="479943"/>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ill Sans Light"/>
                <a:cs typeface="Gill Sans Light"/>
              </a:rPr>
              <a:t>A</a:t>
            </a:r>
          </a:p>
        </p:txBody>
      </p:sp>
      <p:sp>
        <p:nvSpPr>
          <p:cNvPr id="49" name="Rectangle 48"/>
          <p:cNvSpPr>
            <a:spLocks noChangeAspect="1"/>
          </p:cNvSpPr>
          <p:nvPr/>
        </p:nvSpPr>
        <p:spPr>
          <a:xfrm>
            <a:off x="9758045" y="5460898"/>
            <a:ext cx="479942" cy="479943"/>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atin typeface="Gill Sans Light"/>
                <a:cs typeface="Gill Sans Light"/>
              </a:rPr>
              <a:t>C</a:t>
            </a:r>
          </a:p>
        </p:txBody>
      </p:sp>
      <p:sp>
        <p:nvSpPr>
          <p:cNvPr id="53" name="Folded Corner 52"/>
          <p:cNvSpPr>
            <a:spLocks noChangeAspect="1"/>
          </p:cNvSpPr>
          <p:nvPr/>
        </p:nvSpPr>
        <p:spPr>
          <a:xfrm>
            <a:off x="9139608" y="6059017"/>
            <a:ext cx="481774" cy="479943"/>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200" dirty="0">
                <a:latin typeface="Gill Sans Light"/>
                <a:cs typeface="Gill Sans Light"/>
              </a:rPr>
              <a:t>D</a:t>
            </a:r>
          </a:p>
        </p:txBody>
      </p:sp>
      <p:sp>
        <p:nvSpPr>
          <p:cNvPr id="39" name="Rectangle 38"/>
          <p:cNvSpPr/>
          <p:nvPr/>
        </p:nvSpPr>
        <p:spPr>
          <a:xfrm>
            <a:off x="9022899" y="3381307"/>
            <a:ext cx="1349467" cy="1540700"/>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1600" dirty="0">
                <a:latin typeface="Gill Sans Light"/>
                <a:cs typeface="Gill Sans Light"/>
              </a:rPr>
              <a:t>Machine1</a:t>
            </a:r>
          </a:p>
        </p:txBody>
      </p:sp>
      <p:sp>
        <p:nvSpPr>
          <p:cNvPr id="48" name="Rectangle 47"/>
          <p:cNvSpPr>
            <a:spLocks noChangeAspect="1"/>
          </p:cNvSpPr>
          <p:nvPr/>
        </p:nvSpPr>
        <p:spPr>
          <a:xfrm>
            <a:off x="9155973" y="3725990"/>
            <a:ext cx="479942" cy="479943"/>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Gill Sans Light"/>
                <a:cs typeface="Gill Sans Light"/>
              </a:rPr>
              <a:t>B</a:t>
            </a:r>
          </a:p>
        </p:txBody>
      </p:sp>
      <p:sp>
        <p:nvSpPr>
          <p:cNvPr id="51" name="Rectangle 50"/>
          <p:cNvSpPr>
            <a:spLocks noChangeAspect="1"/>
          </p:cNvSpPr>
          <p:nvPr/>
        </p:nvSpPr>
        <p:spPr>
          <a:xfrm>
            <a:off x="9784889" y="3725990"/>
            <a:ext cx="479942" cy="479943"/>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atin typeface="Gill Sans Light"/>
                <a:cs typeface="Gill Sans Light"/>
              </a:rPr>
              <a:t>C</a:t>
            </a:r>
          </a:p>
        </p:txBody>
      </p:sp>
      <p:sp>
        <p:nvSpPr>
          <p:cNvPr id="54" name="Folded Corner 53"/>
          <p:cNvSpPr>
            <a:spLocks noChangeAspect="1"/>
          </p:cNvSpPr>
          <p:nvPr/>
        </p:nvSpPr>
        <p:spPr>
          <a:xfrm>
            <a:off x="9155973" y="4324109"/>
            <a:ext cx="481774" cy="479943"/>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200" dirty="0">
                <a:latin typeface="Gill Sans Light"/>
                <a:cs typeface="Gill Sans Light"/>
              </a:rPr>
              <a:t>D</a:t>
            </a:r>
          </a:p>
        </p:txBody>
      </p:sp>
    </p:spTree>
    <p:extLst>
      <p:ext uri="{BB962C8B-B14F-4D97-AF65-F5344CB8AC3E}">
        <p14:creationId xmlns:p14="http://schemas.microsoft.com/office/powerpoint/2010/main" val="3968980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30" name="Rectangle 29"/>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35" name="Rectangle 34"/>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36" name="Rectangle 35"/>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6" name="Rectangle 25"/>
          <p:cNvSpPr>
            <a:spLocks noChangeAspect="1"/>
          </p:cNvSpPr>
          <p:nvPr/>
        </p:nvSpPr>
        <p:spPr>
          <a:xfrm>
            <a:off x="6458140"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2" name="Rectangle 31"/>
          <p:cNvSpPr>
            <a:spLocks noChangeAspect="1"/>
          </p:cNvSpPr>
          <p:nvPr/>
        </p:nvSpPr>
        <p:spPr>
          <a:xfrm>
            <a:off x="2093960"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3" name="Rectangle 22"/>
          <p:cNvSpPr>
            <a:spLocks noChangeAspect="1"/>
          </p:cNvSpPr>
          <p:nvPr/>
        </p:nvSpPr>
        <p:spPr>
          <a:xfrm>
            <a:off x="7280482"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8" name="Rectangle 27"/>
          <p:cNvSpPr>
            <a:spLocks noChangeAspect="1"/>
          </p:cNvSpPr>
          <p:nvPr/>
        </p:nvSpPr>
        <p:spPr>
          <a:xfrm>
            <a:off x="4269996" y="5617990"/>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3" name="Rectangle 32"/>
          <p:cNvSpPr>
            <a:spLocks noChangeAspect="1"/>
          </p:cNvSpPr>
          <p:nvPr/>
        </p:nvSpPr>
        <p:spPr>
          <a:xfrm>
            <a:off x="2932721"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4" name="Folded Corner 23"/>
          <p:cNvSpPr>
            <a:spLocks noChangeAspect="1"/>
          </p:cNvSpPr>
          <p:nvPr/>
        </p:nvSpPr>
        <p:spPr>
          <a:xfrm>
            <a:off x="866463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9" name="Folded Corner 28"/>
          <p:cNvSpPr>
            <a:spLocks noChangeAspect="1"/>
          </p:cNvSpPr>
          <p:nvPr/>
        </p:nvSpPr>
        <p:spPr>
          <a:xfrm>
            <a:off x="6455697"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34" name="Folded Corner 33"/>
          <p:cNvSpPr>
            <a:spLocks noChangeAspect="1"/>
          </p:cNvSpPr>
          <p:nvPr/>
        </p:nvSpPr>
        <p:spPr>
          <a:xfrm>
            <a:off x="209396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39" name="Title 1">
            <a:extLst>
              <a:ext uri="{FF2B5EF4-FFF2-40B4-BE49-F238E27FC236}">
                <a16:creationId xmlns:a16="http://schemas.microsoft.com/office/drawing/2014/main" id="{2EE77C2F-F114-2947-ACEF-2A31E8B5A314}"/>
              </a:ext>
            </a:extLst>
          </p:cNvPr>
          <p:cNvSpPr>
            <a:spLocks noGrp="1"/>
          </p:cNvSpPr>
          <p:nvPr>
            <p:ph type="title"/>
          </p:nvPr>
        </p:nvSpPr>
        <p:spPr>
          <a:xfrm>
            <a:off x="412750" y="151223"/>
            <a:ext cx="10801350" cy="1325563"/>
          </a:xfrm>
        </p:spPr>
        <p:txBody>
          <a:bodyPr/>
          <a:lstStyle/>
          <a:p>
            <a:r>
              <a:rPr lang="en-US" sz="4000" dirty="0"/>
              <a:t>Fault Tolerant</a:t>
            </a:r>
            <a:r>
              <a:rPr lang="en-US" dirty="0"/>
              <a:t> Distributed File Systems </a:t>
            </a:r>
            <a:r>
              <a:rPr lang="en-US" b="1" dirty="0"/>
              <a:t>Failure Event</a:t>
            </a:r>
          </a:p>
        </p:txBody>
      </p:sp>
    </p:spTree>
    <p:extLst>
      <p:ext uri="{BB962C8B-B14F-4D97-AF65-F5344CB8AC3E}">
        <p14:creationId xmlns:p14="http://schemas.microsoft.com/office/powerpoint/2010/main" val="1993185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 </a:t>
            </a:r>
            <a:r>
              <a:rPr lang="en-US" b="1" dirty="0"/>
              <a:t>Failure Event</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0" name="Rectangle 9"/>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12" name="Rectangle 11"/>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8" name="Rectangle 27"/>
          <p:cNvSpPr>
            <a:spLocks noChangeAspect="1"/>
          </p:cNvSpPr>
          <p:nvPr/>
        </p:nvSpPr>
        <p:spPr>
          <a:xfrm>
            <a:off x="4269996" y="5617990"/>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4" name="Folded Corner 23"/>
          <p:cNvSpPr>
            <a:spLocks noChangeAspect="1"/>
          </p:cNvSpPr>
          <p:nvPr/>
        </p:nvSpPr>
        <p:spPr>
          <a:xfrm>
            <a:off x="866463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grpSp>
        <p:nvGrpSpPr>
          <p:cNvPr id="6" name="Group 5"/>
          <p:cNvGrpSpPr/>
          <p:nvPr/>
        </p:nvGrpSpPr>
        <p:grpSpPr>
          <a:xfrm>
            <a:off x="6300047" y="4360613"/>
            <a:ext cx="1799730" cy="2054769"/>
            <a:chOff x="6300047" y="4360613"/>
            <a:chExt cx="1799730" cy="2054769"/>
          </a:xfrm>
        </p:grpSpPr>
        <p:sp>
          <p:nvSpPr>
            <p:cNvPr id="11" name="Rectangle 10"/>
            <p:cNvSpPr/>
            <p:nvPr/>
          </p:nvSpPr>
          <p:spPr>
            <a:xfrm>
              <a:off x="6300047"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3</a:t>
              </a:r>
            </a:p>
          </p:txBody>
        </p:sp>
        <p:sp>
          <p:nvSpPr>
            <p:cNvPr id="26" name="Rectangle 25"/>
            <p:cNvSpPr>
              <a:spLocks noChangeAspect="1"/>
            </p:cNvSpPr>
            <p:nvPr/>
          </p:nvSpPr>
          <p:spPr>
            <a:xfrm>
              <a:off x="6458140"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3" name="Rectangle 22"/>
            <p:cNvSpPr>
              <a:spLocks noChangeAspect="1"/>
            </p:cNvSpPr>
            <p:nvPr/>
          </p:nvSpPr>
          <p:spPr>
            <a:xfrm>
              <a:off x="7280482"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9" name="Folded Corner 28"/>
            <p:cNvSpPr>
              <a:spLocks noChangeAspect="1"/>
            </p:cNvSpPr>
            <p:nvPr/>
          </p:nvSpPr>
          <p:spPr>
            <a:xfrm>
              <a:off x="6455697"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grpSp>
      <p:grpSp>
        <p:nvGrpSpPr>
          <p:cNvPr id="5" name="Group 4"/>
          <p:cNvGrpSpPr/>
          <p:nvPr/>
        </p:nvGrpSpPr>
        <p:grpSpPr>
          <a:xfrm>
            <a:off x="1916485" y="4360613"/>
            <a:ext cx="1799730" cy="2054769"/>
            <a:chOff x="1916485" y="4360613"/>
            <a:chExt cx="1799730" cy="2054769"/>
          </a:xfrm>
        </p:grpSpPr>
        <p:sp>
          <p:nvSpPr>
            <p:cNvPr id="9" name="Rectangle 8"/>
            <p:cNvSpPr/>
            <p:nvPr/>
          </p:nvSpPr>
          <p:spPr>
            <a:xfrm>
              <a:off x="1916485"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Machine1</a:t>
              </a:r>
            </a:p>
          </p:txBody>
        </p:sp>
        <p:sp>
          <p:nvSpPr>
            <p:cNvPr id="32" name="Rectangle 31"/>
            <p:cNvSpPr>
              <a:spLocks noChangeAspect="1"/>
            </p:cNvSpPr>
            <p:nvPr/>
          </p:nvSpPr>
          <p:spPr>
            <a:xfrm>
              <a:off x="2093960"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3" name="Rectangle 32"/>
            <p:cNvSpPr>
              <a:spLocks noChangeAspect="1"/>
            </p:cNvSpPr>
            <p:nvPr/>
          </p:nvSpPr>
          <p:spPr>
            <a:xfrm>
              <a:off x="2932721" y="4820303"/>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4" name="Folded Corner 33"/>
            <p:cNvSpPr>
              <a:spLocks noChangeAspect="1"/>
            </p:cNvSpPr>
            <p:nvPr/>
          </p:nvSpPr>
          <p:spPr>
            <a:xfrm>
              <a:off x="209396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grpSp>
    </p:spTree>
    <p:extLst>
      <p:ext uri="{BB962C8B-B14F-4D97-AF65-F5344CB8AC3E}">
        <p14:creationId xmlns:p14="http://schemas.microsoft.com/office/powerpoint/2010/main" val="3875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exit" presetSubtype="0" fill="hold"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 decel="100000"/>
                                        <p:tgtEl>
                                          <p:spTgt spid="6"/>
                                        </p:tgtEl>
                                        <p:attrNameLst>
                                          <p:attrName>ppt_y</p:attrName>
                                        </p:attrNameLst>
                                      </p:cBhvr>
                                      <p:tavLst>
                                        <p:tav tm="0">
                                          <p:val>
                                            <p:strVal val="ppt_y"/>
                                          </p:val>
                                        </p:tav>
                                        <p:tav tm="100000">
                                          <p:val>
                                            <p:strVal val="ppt_y-.03"/>
                                          </p:val>
                                        </p:tav>
                                      </p:tavLst>
                                    </p:anim>
                                    <p:anim calcmode="lin" valueType="num">
                                      <p:cBhvr>
                                        <p:cTn id="17" dur="900" accel="100000">
                                          <p:stCondLst>
                                            <p:cond delay="100"/>
                                          </p:stCondLst>
                                        </p:cTn>
                                        <p:tgtEl>
                                          <p:spTgt spid="6"/>
                                        </p:tgtEl>
                                        <p:attrNameLst>
                                          <p:attrName>ppt_y</p:attrName>
                                        </p:attrNameLst>
                                      </p:cBhvr>
                                      <p:tavLst>
                                        <p:tav tm="0">
                                          <p:val>
                                            <p:strVal val="ppt_y"/>
                                          </p:val>
                                        </p:tav>
                                        <p:tav tm="100000">
                                          <p:val>
                                            <p:strVal val="ppt_y+1"/>
                                          </p:val>
                                        </p:tav>
                                      </p:tavLst>
                                    </p:anim>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 </a:t>
            </a:r>
            <a:r>
              <a:rPr lang="en-US" b="1" dirty="0"/>
              <a:t>Failure Event</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0" name="Rectangle 9"/>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12" name="Rectangle 11"/>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8" name="Rectangle 27"/>
          <p:cNvSpPr>
            <a:spLocks noChangeAspect="1"/>
          </p:cNvSpPr>
          <p:nvPr/>
        </p:nvSpPr>
        <p:spPr>
          <a:xfrm>
            <a:off x="4269996" y="5617990"/>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4" name="Folded Corner 23"/>
          <p:cNvSpPr>
            <a:spLocks noChangeAspect="1"/>
          </p:cNvSpPr>
          <p:nvPr/>
        </p:nvSpPr>
        <p:spPr>
          <a:xfrm>
            <a:off x="866463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5" name="Rectangle 24"/>
          <p:cNvSpPr>
            <a:spLocks noChangeAspect="1"/>
          </p:cNvSpPr>
          <p:nvPr/>
        </p:nvSpPr>
        <p:spPr>
          <a:xfrm>
            <a:off x="4269996" y="4820045"/>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0" name="Rectangle 29"/>
          <p:cNvSpPr>
            <a:spLocks noChangeAspect="1"/>
          </p:cNvSpPr>
          <p:nvPr/>
        </p:nvSpPr>
        <p:spPr>
          <a:xfrm>
            <a:off x="4269996" y="5617584"/>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5" name="Rectangle 34"/>
          <p:cNvSpPr>
            <a:spLocks noChangeAspect="1"/>
          </p:cNvSpPr>
          <p:nvPr/>
        </p:nvSpPr>
        <p:spPr>
          <a:xfrm>
            <a:off x="9499248" y="4820045"/>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6" name="Folded Corner 35"/>
          <p:cNvSpPr>
            <a:spLocks noChangeAspect="1"/>
          </p:cNvSpPr>
          <p:nvPr/>
        </p:nvSpPr>
        <p:spPr>
          <a:xfrm>
            <a:off x="8664630" y="5617584"/>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Tree>
    <p:extLst>
      <p:ext uri="{BB962C8B-B14F-4D97-AF65-F5344CB8AC3E}">
        <p14:creationId xmlns:p14="http://schemas.microsoft.com/office/powerpoint/2010/main" val="16798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51223"/>
            <a:ext cx="10801350" cy="1325563"/>
          </a:xfrm>
        </p:spPr>
        <p:txBody>
          <a:bodyPr/>
          <a:lstStyle/>
          <a:p>
            <a:r>
              <a:rPr lang="en-US" sz="4000" dirty="0"/>
              <a:t>Fault Tolerant</a:t>
            </a:r>
            <a:r>
              <a:rPr lang="en-US" dirty="0"/>
              <a:t> Distributed File Systems </a:t>
            </a:r>
            <a:r>
              <a:rPr lang="en-US" b="1" dirty="0"/>
              <a:t>Failure Event</a:t>
            </a:r>
          </a:p>
        </p:txBody>
      </p:sp>
      <p:sp>
        <p:nvSpPr>
          <p:cNvPr id="4" name="TextBox 3"/>
          <p:cNvSpPr txBox="1"/>
          <p:nvPr/>
        </p:nvSpPr>
        <p:spPr>
          <a:xfrm>
            <a:off x="9500075" y="6488668"/>
            <a:ext cx="2691925" cy="369332"/>
          </a:xfrm>
          <a:prstGeom prst="rect">
            <a:avLst/>
          </a:prstGeom>
          <a:noFill/>
        </p:spPr>
        <p:txBody>
          <a:bodyPr wrap="none" rtlCol="0">
            <a:spAutoFit/>
          </a:bodyPr>
          <a:lstStyle/>
          <a:p>
            <a:r>
              <a:rPr lang="en-US" dirty="0">
                <a:latin typeface="Gill Sans Light"/>
                <a:cs typeface="Gill Sans Light"/>
              </a:rPr>
              <a:t>[</a:t>
            </a:r>
            <a:r>
              <a:rPr lang="en-US" dirty="0" err="1">
                <a:latin typeface="Gill Sans Light"/>
                <a:cs typeface="Gill Sans Light"/>
              </a:rPr>
              <a:t>Ghemawat</a:t>
            </a:r>
            <a:r>
              <a:rPr lang="en-US" dirty="0">
                <a:latin typeface="Gill Sans Light"/>
                <a:cs typeface="Gill Sans Light"/>
              </a:rPr>
              <a:t> et al., SOSP’03]</a:t>
            </a:r>
          </a:p>
        </p:txBody>
      </p:sp>
      <p:sp>
        <p:nvSpPr>
          <p:cNvPr id="3" name="Folded Corner 2"/>
          <p:cNvSpPr/>
          <p:nvPr/>
        </p:nvSpPr>
        <p:spPr>
          <a:xfrm>
            <a:off x="4930978" y="1681629"/>
            <a:ext cx="2167242" cy="2167972"/>
          </a:xfrm>
          <a:prstGeom prst="foldedCorner">
            <a:avLst>
              <a:gd name="adj" fmla="val 24506"/>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tIns="45720" bIns="45720" rtlCol="0" anchor="ctr"/>
          <a:lstStyle/>
          <a:p>
            <a:pPr algn="ctr"/>
            <a:r>
              <a:rPr lang="en-US" sz="3200" dirty="0">
                <a:latin typeface="Gill Sans Light"/>
                <a:cs typeface="Gill Sans Light"/>
              </a:rPr>
              <a:t>Big File</a:t>
            </a:r>
          </a:p>
        </p:txBody>
      </p:sp>
      <p:sp>
        <p:nvSpPr>
          <p:cNvPr id="10" name="Rectangle 9"/>
          <p:cNvSpPr/>
          <p:nvPr/>
        </p:nvSpPr>
        <p:spPr>
          <a:xfrm>
            <a:off x="4108266"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2</a:t>
            </a:r>
          </a:p>
        </p:txBody>
      </p:sp>
      <p:sp>
        <p:nvSpPr>
          <p:cNvPr id="12" name="Rectangle 11"/>
          <p:cNvSpPr/>
          <p:nvPr/>
        </p:nvSpPr>
        <p:spPr>
          <a:xfrm>
            <a:off x="8491829" y="4360613"/>
            <a:ext cx="1799730" cy="2054769"/>
          </a:xfrm>
          <a:prstGeom prst="rect">
            <a:avLst/>
          </a:prstGeom>
          <a:ln>
            <a:headEnd type="none" w="med" len="med"/>
            <a:tailEnd type="none"/>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a:latin typeface="Gill Sans Light"/>
                <a:cs typeface="Gill Sans Light"/>
              </a:rPr>
              <a:t>Machine 4</a:t>
            </a:r>
          </a:p>
        </p:txBody>
      </p:sp>
      <p:sp>
        <p:nvSpPr>
          <p:cNvPr id="21" name="Rectangle 20"/>
          <p:cNvSpPr>
            <a:spLocks noChangeAspect="1"/>
          </p:cNvSpPr>
          <p:nvPr/>
        </p:nvSpPr>
        <p:spPr>
          <a:xfrm>
            <a:off x="8665852"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1" name="Rectangle 30"/>
          <p:cNvSpPr>
            <a:spLocks noChangeAspect="1"/>
          </p:cNvSpPr>
          <p:nvPr/>
        </p:nvSpPr>
        <p:spPr>
          <a:xfrm>
            <a:off x="4272226" y="4820303"/>
            <a:ext cx="640080" cy="640080"/>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22" name="Rectangle 21"/>
          <p:cNvSpPr>
            <a:spLocks noChangeAspect="1"/>
          </p:cNvSpPr>
          <p:nvPr/>
        </p:nvSpPr>
        <p:spPr>
          <a:xfrm>
            <a:off x="9500075"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7" name="Rectangle 26"/>
          <p:cNvSpPr>
            <a:spLocks noChangeAspect="1"/>
          </p:cNvSpPr>
          <p:nvPr/>
        </p:nvSpPr>
        <p:spPr>
          <a:xfrm>
            <a:off x="5143901" y="4820303"/>
            <a:ext cx="640080" cy="640080"/>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28" name="Rectangle 27"/>
          <p:cNvSpPr>
            <a:spLocks noChangeAspect="1"/>
          </p:cNvSpPr>
          <p:nvPr/>
        </p:nvSpPr>
        <p:spPr>
          <a:xfrm>
            <a:off x="4269996" y="5617990"/>
            <a:ext cx="640080" cy="640080"/>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24" name="Folded Corner 23"/>
          <p:cNvSpPr>
            <a:spLocks noChangeAspect="1"/>
          </p:cNvSpPr>
          <p:nvPr/>
        </p:nvSpPr>
        <p:spPr>
          <a:xfrm>
            <a:off x="8664630" y="5617990"/>
            <a:ext cx="642523" cy="640080"/>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
        <p:nvSpPr>
          <p:cNvPr id="25" name="Rectangle 24"/>
          <p:cNvSpPr>
            <a:spLocks noChangeAspect="1"/>
          </p:cNvSpPr>
          <p:nvPr/>
        </p:nvSpPr>
        <p:spPr>
          <a:xfrm>
            <a:off x="4930978" y="1681629"/>
            <a:ext cx="1088136" cy="1088136"/>
          </a:xfrm>
          <a:prstGeom prst="rect">
            <a:avLst/>
          </a:prstGeom>
          <a:ln>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ill Sans Light"/>
                <a:cs typeface="Gill Sans Light"/>
              </a:rPr>
              <a:t>A</a:t>
            </a:r>
          </a:p>
        </p:txBody>
      </p:sp>
      <p:sp>
        <p:nvSpPr>
          <p:cNvPr id="30" name="Rectangle 29"/>
          <p:cNvSpPr>
            <a:spLocks noChangeAspect="1"/>
          </p:cNvSpPr>
          <p:nvPr/>
        </p:nvSpPr>
        <p:spPr>
          <a:xfrm>
            <a:off x="4930978" y="2777168"/>
            <a:ext cx="1088136" cy="1088136"/>
          </a:xfrm>
          <a:prstGeom prst="rect">
            <a:avLst/>
          </a:prstGeom>
          <a:solidFill>
            <a:srgbClr val="7030A0"/>
          </a:solidFill>
          <a:ln>
            <a:solidFill>
              <a:srgbClr val="002060"/>
            </a:solidFill>
            <a:headEnd type="none" w="med" len="med"/>
            <a:tailEnd type="none"/>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latin typeface="Gill Sans Light"/>
                <a:cs typeface="Gill Sans Light"/>
              </a:rPr>
              <a:t>C</a:t>
            </a:r>
          </a:p>
        </p:txBody>
      </p:sp>
      <p:sp>
        <p:nvSpPr>
          <p:cNvPr id="35" name="Rectangle 34"/>
          <p:cNvSpPr>
            <a:spLocks noChangeAspect="1"/>
          </p:cNvSpPr>
          <p:nvPr/>
        </p:nvSpPr>
        <p:spPr>
          <a:xfrm>
            <a:off x="6013380" y="1680732"/>
            <a:ext cx="1088136" cy="1088136"/>
          </a:xfrm>
          <a:prstGeom prst="rect">
            <a:avLst/>
          </a:prstGeom>
          <a:ln>
            <a:headEnd type="none" w="med" len="med"/>
            <a:tailEnd type="non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Gill Sans Light"/>
                <a:cs typeface="Gill Sans Light"/>
              </a:rPr>
              <a:t>B</a:t>
            </a:r>
          </a:p>
        </p:txBody>
      </p:sp>
      <p:sp>
        <p:nvSpPr>
          <p:cNvPr id="36" name="Folded Corner 35"/>
          <p:cNvSpPr>
            <a:spLocks noChangeAspect="1"/>
          </p:cNvSpPr>
          <p:nvPr/>
        </p:nvSpPr>
        <p:spPr>
          <a:xfrm>
            <a:off x="6010754" y="2776271"/>
            <a:ext cx="1092289" cy="1088136"/>
          </a:xfrm>
          <a:prstGeom prst="foldedCorner">
            <a:avLst>
              <a:gd name="adj" fmla="val 50000"/>
            </a:avLst>
          </a:prstGeom>
          <a:ln>
            <a:headEnd type="none" w="med" len="med"/>
            <a:tailEnd type="none"/>
          </a:ln>
        </p:spPr>
        <p:style>
          <a:lnRef idx="2">
            <a:schemeClr val="accent6">
              <a:shade val="50000"/>
            </a:schemeClr>
          </a:lnRef>
          <a:fillRef idx="1">
            <a:schemeClr val="accent6"/>
          </a:fillRef>
          <a:effectRef idx="0">
            <a:schemeClr val="accent6"/>
          </a:effectRef>
          <a:fontRef idx="minor">
            <a:schemeClr val="lt1"/>
          </a:fontRef>
        </p:style>
        <p:txBody>
          <a:bodyPr tIns="365760" bIns="0" rtlCol="0" anchor="ctr"/>
          <a:lstStyle/>
          <a:p>
            <a:pPr algn="ctr"/>
            <a:r>
              <a:rPr lang="en-US" sz="3600" dirty="0">
                <a:latin typeface="Gill Sans Light"/>
                <a:cs typeface="Gill Sans Light"/>
              </a:rPr>
              <a:t>D</a:t>
            </a:r>
          </a:p>
        </p:txBody>
      </p:sp>
    </p:spTree>
    <p:extLst>
      <p:ext uri="{BB962C8B-B14F-4D97-AF65-F5344CB8AC3E}">
        <p14:creationId xmlns:p14="http://schemas.microsoft.com/office/powerpoint/2010/main" val="369562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Distributed Computing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89816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0292" y="939983"/>
            <a:ext cx="11187189" cy="3621172"/>
            <a:chOff x="4339026" y="120130"/>
            <a:chExt cx="11187189" cy="3621172"/>
          </a:xfrm>
        </p:grpSpPr>
        <p:sp>
          <p:nvSpPr>
            <p:cNvPr id="5" name="Title 2"/>
            <p:cNvSpPr txBox="1">
              <a:spLocks/>
            </p:cNvSpPr>
            <p:nvPr/>
          </p:nvSpPr>
          <p:spPr bwMode="auto">
            <a:xfrm>
              <a:off x="4339026" y="772679"/>
              <a:ext cx="11187189" cy="29686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8000" b="0" kern="1200">
                  <a:solidFill>
                    <a:schemeClr val="tx1"/>
                  </a:solidFill>
                  <a:latin typeface="Gill Sans Light"/>
                  <a:ea typeface="ＭＳ Ｐゴシック" pitchFamily="-65" charset="-128"/>
                  <a:cs typeface="Gill Sans Light"/>
                </a:defRPr>
              </a:lvl1pPr>
              <a:lvl2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6000" b="1">
                  <a:solidFill>
                    <a:schemeClr val="tx1"/>
                  </a:solidFill>
                  <a:latin typeface="Corbel"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endParaRPr lang="en-US" sz="7200" dirty="0"/>
            </a:p>
            <a:p>
              <a:r>
                <a:rPr lang="en-US" sz="7200" dirty="0"/>
                <a:t>In-Memory Dataflow System</a:t>
              </a:r>
            </a:p>
          </p:txBody>
        </p:sp>
        <p:pic>
          <p:nvPicPr>
            <p:cNvPr id="6" name="Picture 5"/>
            <p:cNvPicPr>
              <a:picLocks noChangeAspect="1"/>
            </p:cNvPicPr>
            <p:nvPr/>
          </p:nvPicPr>
          <p:blipFill rotWithShape="1">
            <a:blip r:embed="rId3"/>
            <a:srcRect t="25215" b="25397"/>
            <a:stretch/>
          </p:blipFill>
          <p:spPr>
            <a:xfrm>
              <a:off x="4339026" y="120130"/>
              <a:ext cx="4326674" cy="2136861"/>
            </a:xfrm>
            <a:prstGeom prst="rect">
              <a:avLst/>
            </a:prstGeom>
          </p:spPr>
        </p:pic>
      </p:grpSp>
      <p:sp>
        <p:nvSpPr>
          <p:cNvPr id="4" name="TextBox 3"/>
          <p:cNvSpPr txBox="1"/>
          <p:nvPr/>
        </p:nvSpPr>
        <p:spPr>
          <a:xfrm>
            <a:off x="390292" y="5873115"/>
            <a:ext cx="11630722" cy="984885"/>
          </a:xfrm>
          <a:prstGeom prst="rect">
            <a:avLst/>
          </a:prstGeom>
          <a:noFill/>
        </p:spPr>
        <p:txBody>
          <a:bodyPr wrap="square" rtlCol="0">
            <a:spAutoFit/>
          </a:bodyPr>
          <a:lstStyle/>
          <a:p>
            <a:pPr>
              <a:spcBef>
                <a:spcPts val="1200"/>
              </a:spcBef>
            </a:pPr>
            <a:r>
              <a:rPr lang="en-US" sz="1600" dirty="0">
                <a:latin typeface="Gill Sans Light"/>
                <a:cs typeface="Gill Sans Light"/>
              </a:rPr>
              <a:t>M. </a:t>
            </a:r>
            <a:r>
              <a:rPr lang="en-US" sz="1600" dirty="0" err="1">
                <a:latin typeface="Gill Sans Light"/>
                <a:cs typeface="Gill Sans Light"/>
              </a:rPr>
              <a:t>Zaharia</a:t>
            </a:r>
            <a:r>
              <a:rPr lang="en-US" sz="1600" dirty="0">
                <a:latin typeface="Gill Sans Light"/>
                <a:cs typeface="Gill Sans Light"/>
              </a:rPr>
              <a:t>, M. </a:t>
            </a:r>
            <a:r>
              <a:rPr lang="en-US" sz="1600" dirty="0" err="1">
                <a:latin typeface="Gill Sans Light"/>
                <a:cs typeface="Gill Sans Light"/>
              </a:rPr>
              <a:t>Chowdhury</a:t>
            </a:r>
            <a:r>
              <a:rPr lang="en-US" sz="1600" dirty="0">
                <a:latin typeface="Gill Sans Light"/>
                <a:cs typeface="Gill Sans Light"/>
              </a:rPr>
              <a:t>, M. J. Franklin, S. </a:t>
            </a:r>
            <a:r>
              <a:rPr lang="en-US" sz="1600" dirty="0" err="1">
                <a:latin typeface="Gill Sans Light"/>
                <a:cs typeface="Gill Sans Light"/>
              </a:rPr>
              <a:t>Shenker</a:t>
            </a:r>
            <a:r>
              <a:rPr lang="en-US" sz="1600" dirty="0">
                <a:latin typeface="Gill Sans Light"/>
                <a:cs typeface="Gill Sans Light"/>
              </a:rPr>
              <a:t>, and I. </a:t>
            </a:r>
            <a:r>
              <a:rPr lang="en-US" sz="1600" dirty="0" err="1">
                <a:latin typeface="Gill Sans Light"/>
                <a:cs typeface="Gill Sans Light"/>
              </a:rPr>
              <a:t>Stoica</a:t>
            </a:r>
            <a:r>
              <a:rPr lang="en-US" sz="1600" dirty="0">
                <a:latin typeface="Gill Sans Light"/>
                <a:cs typeface="Gill Sans Light"/>
              </a:rPr>
              <a:t>. </a:t>
            </a:r>
            <a:r>
              <a:rPr lang="en-US" sz="1600" i="1" dirty="0">
                <a:latin typeface="Gill Sans Light"/>
                <a:cs typeface="Gill Sans Light"/>
              </a:rPr>
              <a:t>Spark: cluster computing with working sets. </a:t>
            </a:r>
            <a:r>
              <a:rPr lang="en-US" sz="1600" dirty="0">
                <a:latin typeface="Gill Sans Light"/>
                <a:cs typeface="Gill Sans Light"/>
              </a:rPr>
              <a:t>HotCloud’10</a:t>
            </a:r>
          </a:p>
          <a:p>
            <a:pPr>
              <a:spcBef>
                <a:spcPts val="1200"/>
              </a:spcBef>
            </a:pPr>
            <a:r>
              <a:rPr lang="en-US" sz="1600" dirty="0">
                <a:latin typeface="Gill Sans Light"/>
                <a:cs typeface="Gill Sans Light"/>
              </a:rPr>
              <a:t>M. </a:t>
            </a:r>
            <a:r>
              <a:rPr lang="en-US" sz="1600" dirty="0" err="1">
                <a:latin typeface="Gill Sans Light"/>
                <a:cs typeface="Gill Sans Light"/>
              </a:rPr>
              <a:t>Zaharia</a:t>
            </a:r>
            <a:r>
              <a:rPr lang="en-US" sz="1600" dirty="0">
                <a:latin typeface="Gill Sans Light"/>
                <a:cs typeface="Gill Sans Light"/>
              </a:rPr>
              <a:t>, M. </a:t>
            </a:r>
            <a:r>
              <a:rPr lang="en-US" sz="1600" dirty="0" err="1">
                <a:latin typeface="Gill Sans Light"/>
                <a:cs typeface="Gill Sans Light"/>
              </a:rPr>
              <a:t>Chowdhury</a:t>
            </a:r>
            <a:r>
              <a:rPr lang="en-US" sz="1600" dirty="0">
                <a:latin typeface="Gill Sans Light"/>
                <a:cs typeface="Gill Sans Light"/>
              </a:rPr>
              <a:t>, T. Das, A. Dave, J. Ma, M. McCauley, M.J. Franklin, S. </a:t>
            </a:r>
            <a:r>
              <a:rPr lang="en-US" sz="1600" dirty="0" err="1">
                <a:latin typeface="Gill Sans Light"/>
                <a:cs typeface="Gill Sans Light"/>
              </a:rPr>
              <a:t>Shenker</a:t>
            </a:r>
            <a:r>
              <a:rPr lang="en-US" sz="1600" dirty="0">
                <a:latin typeface="Gill Sans Light"/>
                <a:cs typeface="Gill Sans Light"/>
              </a:rPr>
              <a:t>, I. </a:t>
            </a:r>
            <a:r>
              <a:rPr lang="en-US" sz="1600" dirty="0" err="1">
                <a:latin typeface="Gill Sans Light"/>
                <a:cs typeface="Gill Sans Light"/>
              </a:rPr>
              <a:t>Stoica</a:t>
            </a:r>
            <a:r>
              <a:rPr lang="en-US" sz="1600" i="1" dirty="0">
                <a:latin typeface="Gill Sans Light"/>
                <a:cs typeface="Gill Sans Light"/>
              </a:rPr>
              <a:t>. Resilient Distributed Datasets: A Fault-Tolerant Abstraction for In-Memory Cluster Computing</a:t>
            </a:r>
            <a:r>
              <a:rPr lang="en-US" sz="1600" dirty="0">
                <a:latin typeface="Gill Sans Light"/>
                <a:cs typeface="Gill Sans Light"/>
              </a:rPr>
              <a:t>, NSDI 2012</a:t>
            </a:r>
          </a:p>
        </p:txBody>
      </p:sp>
      <p:sp>
        <p:nvSpPr>
          <p:cNvPr id="7" name="TextBox 6"/>
          <p:cNvSpPr txBox="1"/>
          <p:nvPr/>
        </p:nvSpPr>
        <p:spPr>
          <a:xfrm>
            <a:off x="390292" y="4176434"/>
            <a:ext cx="11801708" cy="769441"/>
          </a:xfrm>
          <a:prstGeom prst="rect">
            <a:avLst/>
          </a:prstGeom>
        </p:spPr>
        <p:txBody>
          <a:bodyPr wrap="square" rtlCol="0">
            <a:spAutoFit/>
          </a:bodyPr>
          <a:lstStyle/>
          <a:p>
            <a:r>
              <a:rPr lang="en-US" sz="4400" dirty="0">
                <a:solidFill>
                  <a:srgbClr val="002060"/>
                </a:solidFill>
              </a:rPr>
              <a:t>Developed at the UC Berkeley AMP Lab</a:t>
            </a:r>
          </a:p>
        </p:txBody>
      </p:sp>
    </p:spTree>
    <p:extLst>
      <p:ext uri="{BB962C8B-B14F-4D97-AF65-F5344CB8AC3E}">
        <p14:creationId xmlns:p14="http://schemas.microsoft.com/office/powerpoint/2010/main" val="14876357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5947" y="1945269"/>
            <a:ext cx="9850582" cy="461665"/>
          </a:xfrm>
          <a:prstGeom prst="rect">
            <a:avLst/>
          </a:prstGeom>
        </p:spPr>
        <p:txBody>
          <a:bodyPr wrap="square" rtlCol="0">
            <a:spAutoFit/>
          </a:bodyPr>
          <a:lstStyle/>
          <a:p>
            <a:pPr algn="ctr"/>
            <a:r>
              <a:rPr lang="en-US" sz="2400" dirty="0"/>
              <a:t>The reality</a:t>
            </a:r>
            <a:r>
              <a:rPr lang="mr-IN" sz="2400" dirty="0"/>
              <a:t>…</a:t>
            </a:r>
            <a:endParaRPr lang="en-US" sz="2400" dirty="0"/>
          </a:p>
        </p:txBody>
      </p:sp>
      <p:grpSp>
        <p:nvGrpSpPr>
          <p:cNvPr id="8" name="Group 7"/>
          <p:cNvGrpSpPr/>
          <p:nvPr/>
        </p:nvGrpSpPr>
        <p:grpSpPr>
          <a:xfrm>
            <a:off x="3284336" y="3312523"/>
            <a:ext cx="2592255" cy="1310806"/>
            <a:chOff x="416184" y="3941823"/>
            <a:chExt cx="2592255" cy="1310806"/>
          </a:xfrm>
        </p:grpSpPr>
        <p:grpSp>
          <p:nvGrpSpPr>
            <p:cNvPr id="9" name="Group 8"/>
            <p:cNvGrpSpPr/>
            <p:nvPr/>
          </p:nvGrpSpPr>
          <p:grpSpPr>
            <a:xfrm>
              <a:off x="1788232" y="3941823"/>
              <a:ext cx="1220207" cy="1203613"/>
              <a:chOff x="1681790" y="4987970"/>
              <a:chExt cx="1220207" cy="1203613"/>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3" name="TextBox 12"/>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16" name="Group 15"/>
          <p:cNvGrpSpPr/>
          <p:nvPr/>
        </p:nvGrpSpPr>
        <p:grpSpPr>
          <a:xfrm>
            <a:off x="455099" y="3223768"/>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23" name="TextBox 22"/>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18" name="Group 17"/>
            <p:cNvGrpSpPr/>
            <p:nvPr/>
          </p:nvGrpSpPr>
          <p:grpSpPr>
            <a:xfrm>
              <a:off x="571497" y="926392"/>
              <a:ext cx="1509854" cy="1225201"/>
              <a:chOff x="726811" y="926392"/>
              <a:chExt cx="1509854" cy="1225201"/>
            </a:xfrm>
          </p:grpSpPr>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1" name="Picture 20"/>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24" name="Group 23"/>
          <p:cNvGrpSpPr/>
          <p:nvPr/>
        </p:nvGrpSpPr>
        <p:grpSpPr>
          <a:xfrm>
            <a:off x="6469260" y="3223768"/>
            <a:ext cx="2172333" cy="1488317"/>
            <a:chOff x="601255" y="2367553"/>
            <a:chExt cx="2172333" cy="1488317"/>
          </a:xfrm>
        </p:grpSpPr>
        <p:grpSp>
          <p:nvGrpSpPr>
            <p:cNvPr id="25" name="Group 24"/>
            <p:cNvGrpSpPr/>
            <p:nvPr/>
          </p:nvGrpSpPr>
          <p:grpSpPr>
            <a:xfrm>
              <a:off x="2023082" y="2367553"/>
              <a:ext cx="750506" cy="1488317"/>
              <a:chOff x="1949242" y="2982369"/>
              <a:chExt cx="750506" cy="1488317"/>
            </a:xfrm>
          </p:grpSpPr>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30" name="TextBox 2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26" name="Group 25"/>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grpSp>
        <p:nvGrpSpPr>
          <p:cNvPr id="31" name="Group 30"/>
          <p:cNvGrpSpPr/>
          <p:nvPr/>
        </p:nvGrpSpPr>
        <p:grpSpPr>
          <a:xfrm>
            <a:off x="9234263" y="3381732"/>
            <a:ext cx="2410049" cy="1211730"/>
            <a:chOff x="698576" y="5320605"/>
            <a:chExt cx="2410049" cy="1211730"/>
          </a:xfrm>
        </p:grpSpPr>
        <p:grpSp>
          <p:nvGrpSpPr>
            <p:cNvPr id="32" name="Group 31"/>
            <p:cNvGrpSpPr/>
            <p:nvPr/>
          </p:nvGrpSpPr>
          <p:grpSpPr>
            <a:xfrm>
              <a:off x="1688043" y="5320605"/>
              <a:ext cx="1420582" cy="1196939"/>
              <a:chOff x="1581605" y="5001318"/>
              <a:chExt cx="1420582" cy="1196939"/>
            </a:xfrm>
          </p:grpSpPr>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36" name="TextBox 3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3" name="Picture 3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spTree>
    <p:extLst>
      <p:ext uri="{BB962C8B-B14F-4D97-AF65-F5344CB8AC3E}">
        <p14:creationId xmlns:p14="http://schemas.microsoft.com/office/powerpoint/2010/main" val="10810692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Spark Programming Abstraction</a:t>
            </a:r>
          </a:p>
        </p:txBody>
      </p:sp>
      <p:sp>
        <p:nvSpPr>
          <p:cNvPr id="3" name="Content Placeholder 2"/>
          <p:cNvSpPr>
            <a:spLocks noGrp="1"/>
          </p:cNvSpPr>
          <p:nvPr>
            <p:ph idx="1"/>
          </p:nvPr>
        </p:nvSpPr>
        <p:spPr/>
        <p:txBody>
          <a:bodyPr/>
          <a:lstStyle/>
          <a:p>
            <a:r>
              <a:rPr lang="en-US" i="1" dirty="0"/>
              <a:t>Write programs in terms of transformations on distributed datasets</a:t>
            </a:r>
          </a:p>
          <a:p>
            <a:r>
              <a:rPr lang="en-US" dirty="0">
                <a:solidFill>
                  <a:srgbClr val="3366FF"/>
                </a:solidFill>
              </a:rPr>
              <a:t>R</a:t>
            </a:r>
            <a:r>
              <a:rPr lang="en-US" dirty="0"/>
              <a:t>esilient </a:t>
            </a:r>
            <a:r>
              <a:rPr lang="en-US" dirty="0">
                <a:solidFill>
                  <a:srgbClr val="3366FF"/>
                </a:solidFill>
              </a:rPr>
              <a:t>D</a:t>
            </a:r>
            <a:r>
              <a:rPr lang="en-US" dirty="0"/>
              <a:t>istributed </a:t>
            </a:r>
            <a:r>
              <a:rPr lang="en-US" dirty="0">
                <a:solidFill>
                  <a:srgbClr val="3366FF"/>
                </a:solidFill>
              </a:rPr>
              <a:t>D</a:t>
            </a:r>
            <a:r>
              <a:rPr lang="en-US" dirty="0"/>
              <a:t>atasets (</a:t>
            </a:r>
            <a:r>
              <a:rPr lang="en-US" dirty="0">
                <a:solidFill>
                  <a:srgbClr val="3366FF"/>
                </a:solidFill>
              </a:rPr>
              <a:t>RDDs</a:t>
            </a:r>
            <a:r>
              <a:rPr lang="en-US" dirty="0"/>
              <a:t>)</a:t>
            </a:r>
          </a:p>
          <a:p>
            <a:pPr lvl="1"/>
            <a:r>
              <a:rPr lang="en-US" dirty="0"/>
              <a:t>Distributed </a:t>
            </a:r>
            <a:r>
              <a:rPr lang="en-US" dirty="0">
                <a:solidFill>
                  <a:srgbClr val="3366FF"/>
                </a:solidFill>
              </a:rPr>
              <a:t>collections of objects </a:t>
            </a:r>
            <a:r>
              <a:rPr lang="en-US" dirty="0"/>
              <a:t>that can </a:t>
            </a:r>
            <a:br>
              <a:rPr lang="en-US" dirty="0"/>
            </a:br>
            <a:r>
              <a:rPr lang="en-US" dirty="0"/>
              <a:t>stored </a:t>
            </a:r>
            <a:r>
              <a:rPr lang="en-US" dirty="0">
                <a:solidFill>
                  <a:srgbClr val="3366FF"/>
                </a:solidFill>
              </a:rPr>
              <a:t>in memory </a:t>
            </a:r>
            <a:r>
              <a:rPr lang="en-US" dirty="0"/>
              <a:t>or </a:t>
            </a:r>
            <a:r>
              <a:rPr lang="en-US" dirty="0">
                <a:solidFill>
                  <a:srgbClr val="3366FF"/>
                </a:solidFill>
              </a:rPr>
              <a:t>on disk</a:t>
            </a:r>
          </a:p>
          <a:p>
            <a:pPr lvl="1"/>
            <a:r>
              <a:rPr lang="en-US" dirty="0"/>
              <a:t>Built via parallel transformations (map, filter, …)</a:t>
            </a:r>
          </a:p>
          <a:p>
            <a:pPr lvl="1"/>
            <a:r>
              <a:rPr lang="en-US" dirty="0">
                <a:ea typeface="ＭＳ Ｐゴシック" charset="-128"/>
                <a:cs typeface="ＭＳ Ｐゴシック" charset="-128"/>
              </a:rPr>
              <a:t>Automatically rebuilt on device failure</a:t>
            </a:r>
          </a:p>
        </p:txBody>
      </p:sp>
      <p:sp>
        <p:nvSpPr>
          <p:cNvPr id="4" name="TextBox 3"/>
          <p:cNvSpPr txBox="1"/>
          <p:nvPr/>
        </p:nvSpPr>
        <p:spPr>
          <a:xfrm>
            <a:off x="8764916" y="6581002"/>
            <a:ext cx="1948419" cy="276999"/>
          </a:xfrm>
          <a:prstGeom prst="rect">
            <a:avLst/>
          </a:prstGeom>
          <a:noFill/>
        </p:spPr>
        <p:txBody>
          <a:bodyPr wrap="none" rtlCol="0">
            <a:spAutoFit/>
          </a:bodyPr>
          <a:lstStyle/>
          <a:p>
            <a:r>
              <a:rPr lang="en-US" sz="1200" dirty="0">
                <a:latin typeface="Gill Sans Light"/>
                <a:cs typeface="Gill Sans Light"/>
              </a:rPr>
              <a:t>Slide provided by M. </a:t>
            </a:r>
            <a:r>
              <a:rPr lang="en-US" sz="1200" dirty="0" err="1">
                <a:latin typeface="Gill Sans Light"/>
                <a:cs typeface="Gill Sans Light"/>
              </a:rPr>
              <a:t>Zaharia</a:t>
            </a:r>
            <a:r>
              <a:rPr lang="en-US" sz="1200" dirty="0">
                <a:latin typeface="Gill Sans Light"/>
                <a:cs typeface="Gill Sans Light"/>
              </a:rPr>
              <a:t> </a:t>
            </a:r>
          </a:p>
        </p:txBody>
      </p:sp>
    </p:spTree>
    <p:extLst>
      <p:ext uri="{BB962C8B-B14F-4D97-AF65-F5344CB8AC3E}">
        <p14:creationId xmlns:p14="http://schemas.microsoft.com/office/powerpoint/2010/main" val="724255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on RDDs</a:t>
            </a:r>
          </a:p>
        </p:txBody>
      </p:sp>
      <p:sp>
        <p:nvSpPr>
          <p:cNvPr id="3" name="Content Placeholder 2"/>
          <p:cNvSpPr>
            <a:spLocks noGrp="1"/>
          </p:cNvSpPr>
          <p:nvPr>
            <p:ph idx="1"/>
          </p:nvPr>
        </p:nvSpPr>
        <p:spPr/>
        <p:txBody>
          <a:bodyPr/>
          <a:lstStyle/>
          <a:p>
            <a:r>
              <a:rPr lang="en-US" dirty="0"/>
              <a:t>Transformations f(RDD) =&gt; RDD</a:t>
            </a:r>
          </a:p>
          <a:p>
            <a:pPr lvl="1">
              <a:buFont typeface="Wingdings" charset="2"/>
              <a:buChar char="§"/>
            </a:pPr>
            <a:r>
              <a:rPr lang="en-US" dirty="0"/>
              <a:t>Lazy (not computed immediately)</a:t>
            </a:r>
          </a:p>
          <a:p>
            <a:pPr lvl="1">
              <a:buFont typeface="Wingdings" charset="2"/>
              <a:buChar char="§"/>
            </a:pPr>
            <a:r>
              <a:rPr lang="en-US" dirty="0"/>
              <a:t>E.g., “map”, “filter”, “</a:t>
            </a:r>
            <a:r>
              <a:rPr lang="en-US" dirty="0" err="1"/>
              <a:t>groupBy</a:t>
            </a:r>
            <a:r>
              <a:rPr lang="en-US" dirty="0"/>
              <a:t>”</a:t>
            </a:r>
          </a:p>
          <a:p>
            <a:pPr lvl="1">
              <a:buFont typeface="Wingdings" charset="2"/>
              <a:buChar char="§"/>
            </a:pPr>
            <a:endParaRPr lang="en-US" dirty="0"/>
          </a:p>
          <a:p>
            <a:r>
              <a:rPr lang="en-US" dirty="0"/>
              <a:t>Actions:</a:t>
            </a:r>
          </a:p>
          <a:p>
            <a:pPr lvl="1">
              <a:buFont typeface="Wingdings" charset="2"/>
              <a:buChar char="§"/>
            </a:pPr>
            <a:r>
              <a:rPr lang="en-US" dirty="0"/>
              <a:t>Triggers computation</a:t>
            </a:r>
          </a:p>
          <a:p>
            <a:pPr lvl="1">
              <a:buFont typeface="Wingdings" charset="2"/>
              <a:buChar char="§"/>
            </a:pPr>
            <a:r>
              <a:rPr lang="en-US" dirty="0"/>
              <a:t>E.g. “count”, “collect”, “</a:t>
            </a:r>
            <a:r>
              <a:rPr lang="en-US" dirty="0" err="1"/>
              <a:t>saveAsTextFile</a:t>
            </a:r>
            <a:r>
              <a:rPr lang="en-US" dirty="0"/>
              <a:t>”</a:t>
            </a:r>
          </a:p>
        </p:txBody>
      </p:sp>
    </p:spTree>
    <p:extLst>
      <p:ext uri="{BB962C8B-B14F-4D97-AF65-F5344CB8AC3E}">
        <p14:creationId xmlns:p14="http://schemas.microsoft.com/office/powerpoint/2010/main" val="1572012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Tree>
    <p:extLst>
      <p:ext uri="{BB962C8B-B14F-4D97-AF65-F5344CB8AC3E}">
        <p14:creationId xmlns:p14="http://schemas.microsoft.com/office/powerpoint/2010/main" val="326778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grpSp>
        <p:nvGrpSpPr>
          <p:cNvPr id="4" name="Group 3"/>
          <p:cNvGrpSpPr/>
          <p:nvPr/>
        </p:nvGrpSpPr>
        <p:grpSpPr>
          <a:xfrm>
            <a:off x="8396212" y="2775892"/>
            <a:ext cx="3480347" cy="3851443"/>
            <a:chOff x="5615710" y="2743323"/>
            <a:chExt cx="3071090" cy="3851442"/>
          </a:xfrm>
        </p:grpSpPr>
        <p:pic>
          <p:nvPicPr>
            <p:cNvPr id="5" name="Picture 4"/>
            <p:cNvPicPr>
              <a:picLocks noChangeAspect="1"/>
            </p:cNvPicPr>
            <p:nvPr/>
          </p:nvPicPr>
          <p:blipFill>
            <a:blip r:embed="rId3"/>
            <a:stretch>
              <a:fillRect/>
            </a:stretch>
          </p:blipFill>
          <p:spPr>
            <a:xfrm>
              <a:off x="5923729" y="3493655"/>
              <a:ext cx="1128236" cy="1128236"/>
            </a:xfrm>
            <a:prstGeom prst="rect">
              <a:avLst/>
            </a:prstGeom>
          </p:spPr>
        </p:pic>
        <p:pic>
          <p:nvPicPr>
            <p:cNvPr id="6" name="Picture 5"/>
            <p:cNvPicPr>
              <a:picLocks noChangeAspect="1"/>
            </p:cNvPicPr>
            <p:nvPr/>
          </p:nvPicPr>
          <p:blipFill>
            <a:blip r:embed="rId3"/>
            <a:stretch>
              <a:fillRect/>
            </a:stretch>
          </p:blipFill>
          <p:spPr>
            <a:xfrm>
              <a:off x="7558564" y="2743323"/>
              <a:ext cx="1128236" cy="1128236"/>
            </a:xfrm>
            <a:prstGeom prst="rect">
              <a:avLst/>
            </a:prstGeom>
          </p:spPr>
        </p:pic>
        <p:pic>
          <p:nvPicPr>
            <p:cNvPr id="7" name="Picture 6"/>
            <p:cNvPicPr>
              <a:picLocks noChangeAspect="1"/>
            </p:cNvPicPr>
            <p:nvPr/>
          </p:nvPicPr>
          <p:blipFill>
            <a:blip r:embed="rId3"/>
            <a:stretch>
              <a:fillRect/>
            </a:stretch>
          </p:blipFill>
          <p:spPr>
            <a:xfrm>
              <a:off x="7467600" y="4800600"/>
              <a:ext cx="1128236" cy="1128236"/>
            </a:xfrm>
            <a:prstGeom prst="rect">
              <a:avLst/>
            </a:prstGeom>
          </p:spPr>
        </p:pic>
        <p:pic>
          <p:nvPicPr>
            <p:cNvPr id="8" name="Picture 7"/>
            <p:cNvPicPr>
              <a:picLocks noChangeAspect="1"/>
            </p:cNvPicPr>
            <p:nvPr/>
          </p:nvPicPr>
          <p:blipFill>
            <a:blip r:embed="rId3"/>
            <a:stretch>
              <a:fillRect/>
            </a:stretch>
          </p:blipFill>
          <p:spPr>
            <a:xfrm>
              <a:off x="5615710" y="5466529"/>
              <a:ext cx="1128236" cy="1128236"/>
            </a:xfrm>
            <a:prstGeom prst="rect">
              <a:avLst/>
            </a:prstGeom>
          </p:spPr>
        </p:pic>
      </p:grpSp>
      <p:grpSp>
        <p:nvGrpSpPr>
          <p:cNvPr id="9" name="Group 8"/>
          <p:cNvGrpSpPr/>
          <p:nvPr/>
        </p:nvGrpSpPr>
        <p:grpSpPr>
          <a:xfrm>
            <a:off x="7812565" y="2740102"/>
            <a:ext cx="3814620" cy="3075343"/>
            <a:chOff x="5638800" y="2707533"/>
            <a:chExt cx="2860965" cy="3075342"/>
          </a:xfrm>
        </p:grpSpPr>
        <p:sp>
          <p:nvSpPr>
            <p:cNvPr id="10" name="Rounded Rectangle 9"/>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1" name="Rounded Rectangle 10"/>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2" name="Rounded Rectangle 11"/>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3" name="Rounded Rectangle 12"/>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Tree>
    <p:extLst>
      <p:ext uri="{BB962C8B-B14F-4D97-AF65-F5344CB8AC3E}">
        <p14:creationId xmlns:p14="http://schemas.microsoft.com/office/powerpoint/2010/main" val="840066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14" name="TextBox 13"/>
          <p:cNvSpPr txBox="1"/>
          <p:nvPr/>
        </p:nvSpPr>
        <p:spPr>
          <a:xfrm>
            <a:off x="771207" y="2736443"/>
            <a:ext cx="10284576" cy="379656"/>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p:txBody>
      </p:sp>
      <p:grpSp>
        <p:nvGrpSpPr>
          <p:cNvPr id="15" name="Group 14"/>
          <p:cNvGrpSpPr/>
          <p:nvPr/>
        </p:nvGrpSpPr>
        <p:grpSpPr>
          <a:xfrm>
            <a:off x="8396212" y="2775892"/>
            <a:ext cx="3480347" cy="3851443"/>
            <a:chOff x="5615710" y="2743323"/>
            <a:chExt cx="3071090" cy="3851442"/>
          </a:xfrm>
        </p:grpSpPr>
        <p:pic>
          <p:nvPicPr>
            <p:cNvPr id="16" name="Picture 15"/>
            <p:cNvPicPr>
              <a:picLocks noChangeAspect="1"/>
            </p:cNvPicPr>
            <p:nvPr/>
          </p:nvPicPr>
          <p:blipFill>
            <a:blip r:embed="rId3"/>
            <a:stretch>
              <a:fillRect/>
            </a:stretch>
          </p:blipFill>
          <p:spPr>
            <a:xfrm>
              <a:off x="5923729" y="3493655"/>
              <a:ext cx="1128236" cy="1128236"/>
            </a:xfrm>
            <a:prstGeom prst="rect">
              <a:avLst/>
            </a:prstGeom>
          </p:spPr>
        </p:pic>
        <p:pic>
          <p:nvPicPr>
            <p:cNvPr id="17" name="Picture 16"/>
            <p:cNvPicPr>
              <a:picLocks noChangeAspect="1"/>
            </p:cNvPicPr>
            <p:nvPr/>
          </p:nvPicPr>
          <p:blipFill>
            <a:blip r:embed="rId3"/>
            <a:stretch>
              <a:fillRect/>
            </a:stretch>
          </p:blipFill>
          <p:spPr>
            <a:xfrm>
              <a:off x="7558564" y="2743323"/>
              <a:ext cx="1128236" cy="1128236"/>
            </a:xfrm>
            <a:prstGeom prst="rect">
              <a:avLst/>
            </a:prstGeom>
          </p:spPr>
        </p:pic>
        <p:pic>
          <p:nvPicPr>
            <p:cNvPr id="18" name="Picture 17"/>
            <p:cNvPicPr>
              <a:picLocks noChangeAspect="1"/>
            </p:cNvPicPr>
            <p:nvPr/>
          </p:nvPicPr>
          <p:blipFill>
            <a:blip r:embed="rId3"/>
            <a:stretch>
              <a:fillRect/>
            </a:stretch>
          </p:blipFill>
          <p:spPr>
            <a:xfrm>
              <a:off x="7467600" y="4800600"/>
              <a:ext cx="1128236" cy="1128236"/>
            </a:xfrm>
            <a:prstGeom prst="rect">
              <a:avLst/>
            </a:prstGeom>
          </p:spPr>
        </p:pic>
        <p:pic>
          <p:nvPicPr>
            <p:cNvPr id="19" name="Picture 18"/>
            <p:cNvPicPr>
              <a:picLocks noChangeAspect="1"/>
            </p:cNvPicPr>
            <p:nvPr/>
          </p:nvPicPr>
          <p:blipFill>
            <a:blip r:embed="rId3"/>
            <a:stretch>
              <a:fillRect/>
            </a:stretch>
          </p:blipFill>
          <p:spPr>
            <a:xfrm>
              <a:off x="5615710" y="5466529"/>
              <a:ext cx="1128236" cy="1128236"/>
            </a:xfrm>
            <a:prstGeom prst="rect">
              <a:avLst/>
            </a:prstGeom>
          </p:spPr>
        </p:pic>
      </p:grpSp>
      <p:grpSp>
        <p:nvGrpSpPr>
          <p:cNvPr id="20" name="Group 19"/>
          <p:cNvGrpSpPr/>
          <p:nvPr/>
        </p:nvGrpSpPr>
        <p:grpSpPr>
          <a:xfrm>
            <a:off x="7812565" y="2740102"/>
            <a:ext cx="3814620" cy="3075343"/>
            <a:chOff x="5638800" y="2707533"/>
            <a:chExt cx="2860965" cy="3075342"/>
          </a:xfrm>
        </p:grpSpPr>
        <p:sp>
          <p:nvSpPr>
            <p:cNvPr id="21" name="Rounded Rectangle 20"/>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22" name="Rounded Rectangle 21"/>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23" name="Rounded Rectangle 22"/>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24" name="Rounded Rectangle 23"/>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Tree>
    <p:extLst>
      <p:ext uri="{BB962C8B-B14F-4D97-AF65-F5344CB8AC3E}">
        <p14:creationId xmlns:p14="http://schemas.microsoft.com/office/powerpoint/2010/main" val="1290638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15" name="Rectangular Callout 14"/>
          <p:cNvSpPr/>
          <p:nvPr/>
        </p:nvSpPr>
        <p:spPr>
          <a:xfrm>
            <a:off x="1972303" y="2317815"/>
            <a:ext cx="1736581" cy="311728"/>
          </a:xfrm>
          <a:prstGeom prst="wedgeRectCallout">
            <a:avLst>
              <a:gd name="adj1" fmla="val -77687"/>
              <a:gd name="adj2" fmla="val 131385"/>
            </a:avLst>
          </a:prstGeom>
          <a:solidFill>
            <a:schemeClr val="bg1">
              <a:lumMod val="75000"/>
            </a:schemeClr>
          </a:solidFill>
          <a:ln>
            <a:noFill/>
            <a:headEnd type="none" w="med" len="med"/>
            <a:tailEnd type="none"/>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rgbClr val="3A478C"/>
                </a:solidFill>
              </a:rPr>
              <a:t>Base RDD</a:t>
            </a:r>
          </a:p>
        </p:txBody>
      </p:sp>
      <p:grpSp>
        <p:nvGrpSpPr>
          <p:cNvPr id="16" name="Group 15"/>
          <p:cNvGrpSpPr/>
          <p:nvPr/>
        </p:nvGrpSpPr>
        <p:grpSpPr>
          <a:xfrm>
            <a:off x="8396212" y="2775892"/>
            <a:ext cx="3480347" cy="3851443"/>
            <a:chOff x="5615710" y="2743323"/>
            <a:chExt cx="3071090" cy="3851442"/>
          </a:xfrm>
        </p:grpSpPr>
        <p:pic>
          <p:nvPicPr>
            <p:cNvPr id="17" name="Picture 16"/>
            <p:cNvPicPr>
              <a:picLocks noChangeAspect="1"/>
            </p:cNvPicPr>
            <p:nvPr/>
          </p:nvPicPr>
          <p:blipFill>
            <a:blip r:embed="rId3"/>
            <a:stretch>
              <a:fillRect/>
            </a:stretch>
          </p:blipFill>
          <p:spPr>
            <a:xfrm>
              <a:off x="5923729" y="3493655"/>
              <a:ext cx="1128236" cy="1128236"/>
            </a:xfrm>
            <a:prstGeom prst="rect">
              <a:avLst/>
            </a:prstGeom>
          </p:spPr>
        </p:pic>
        <p:pic>
          <p:nvPicPr>
            <p:cNvPr id="18" name="Picture 17"/>
            <p:cNvPicPr>
              <a:picLocks noChangeAspect="1"/>
            </p:cNvPicPr>
            <p:nvPr/>
          </p:nvPicPr>
          <p:blipFill>
            <a:blip r:embed="rId3"/>
            <a:stretch>
              <a:fillRect/>
            </a:stretch>
          </p:blipFill>
          <p:spPr>
            <a:xfrm>
              <a:off x="7558564" y="2743323"/>
              <a:ext cx="1128236" cy="1128236"/>
            </a:xfrm>
            <a:prstGeom prst="rect">
              <a:avLst/>
            </a:prstGeom>
          </p:spPr>
        </p:pic>
        <p:pic>
          <p:nvPicPr>
            <p:cNvPr id="19" name="Picture 18"/>
            <p:cNvPicPr>
              <a:picLocks noChangeAspect="1"/>
            </p:cNvPicPr>
            <p:nvPr/>
          </p:nvPicPr>
          <p:blipFill>
            <a:blip r:embed="rId3"/>
            <a:stretch>
              <a:fillRect/>
            </a:stretch>
          </p:blipFill>
          <p:spPr>
            <a:xfrm>
              <a:off x="7467600" y="4800600"/>
              <a:ext cx="1128236" cy="1128236"/>
            </a:xfrm>
            <a:prstGeom prst="rect">
              <a:avLst/>
            </a:prstGeom>
          </p:spPr>
        </p:pic>
        <p:pic>
          <p:nvPicPr>
            <p:cNvPr id="20" name="Picture 19"/>
            <p:cNvPicPr>
              <a:picLocks noChangeAspect="1"/>
            </p:cNvPicPr>
            <p:nvPr/>
          </p:nvPicPr>
          <p:blipFill>
            <a:blip r:embed="rId3"/>
            <a:stretch>
              <a:fillRect/>
            </a:stretch>
          </p:blipFill>
          <p:spPr>
            <a:xfrm>
              <a:off x="5615710" y="5466529"/>
              <a:ext cx="1128236" cy="1128236"/>
            </a:xfrm>
            <a:prstGeom prst="rect">
              <a:avLst/>
            </a:prstGeom>
          </p:spPr>
        </p:pic>
      </p:grpSp>
      <p:grpSp>
        <p:nvGrpSpPr>
          <p:cNvPr id="21" name="Group 20"/>
          <p:cNvGrpSpPr/>
          <p:nvPr/>
        </p:nvGrpSpPr>
        <p:grpSpPr>
          <a:xfrm>
            <a:off x="7812565" y="2740102"/>
            <a:ext cx="3814620" cy="3075343"/>
            <a:chOff x="5638800" y="2707533"/>
            <a:chExt cx="2860965" cy="3075342"/>
          </a:xfrm>
        </p:grpSpPr>
        <p:sp>
          <p:nvSpPr>
            <p:cNvPr id="22" name="Rounded Rectangle 21"/>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23" name="Rounded Rectangle 22"/>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24" name="Rounded Rectangle 23"/>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25" name="Rounded Rectangle 24"/>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
        <p:nvSpPr>
          <p:cNvPr id="26" name="TextBox 25">
            <a:extLst>
              <a:ext uri="{FF2B5EF4-FFF2-40B4-BE49-F238E27FC236}">
                <a16:creationId xmlns:a16="http://schemas.microsoft.com/office/drawing/2014/main" id="{2BD186D0-15AC-E943-8D04-34A43999ECF6}"/>
              </a:ext>
            </a:extLst>
          </p:cNvPr>
          <p:cNvSpPr txBox="1"/>
          <p:nvPr/>
        </p:nvSpPr>
        <p:spPr>
          <a:xfrm>
            <a:off x="771207" y="2736443"/>
            <a:ext cx="10284576" cy="379656"/>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p:txBody>
      </p:sp>
    </p:spTree>
    <p:extLst>
      <p:ext uri="{BB962C8B-B14F-4D97-AF65-F5344CB8AC3E}">
        <p14:creationId xmlns:p14="http://schemas.microsoft.com/office/powerpoint/2010/main" val="2026136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3"/>
            <a:ext cx="10284576" cy="769570"/>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p:txBody>
      </p:sp>
      <p:grpSp>
        <p:nvGrpSpPr>
          <p:cNvPr id="28" name="Group 27"/>
          <p:cNvGrpSpPr/>
          <p:nvPr/>
        </p:nvGrpSpPr>
        <p:grpSpPr>
          <a:xfrm>
            <a:off x="8396212" y="2775892"/>
            <a:ext cx="3480347" cy="3851443"/>
            <a:chOff x="5615710" y="2743323"/>
            <a:chExt cx="3071090" cy="3851442"/>
          </a:xfrm>
        </p:grpSpPr>
        <p:pic>
          <p:nvPicPr>
            <p:cNvPr id="29" name="Picture 28"/>
            <p:cNvPicPr>
              <a:picLocks noChangeAspect="1"/>
            </p:cNvPicPr>
            <p:nvPr/>
          </p:nvPicPr>
          <p:blipFill>
            <a:blip r:embed="rId3"/>
            <a:stretch>
              <a:fillRect/>
            </a:stretch>
          </p:blipFill>
          <p:spPr>
            <a:xfrm>
              <a:off x="5923729" y="3493655"/>
              <a:ext cx="1128236" cy="1128236"/>
            </a:xfrm>
            <a:prstGeom prst="rect">
              <a:avLst/>
            </a:prstGeom>
          </p:spPr>
        </p:pic>
        <p:pic>
          <p:nvPicPr>
            <p:cNvPr id="30" name="Picture 29"/>
            <p:cNvPicPr>
              <a:picLocks noChangeAspect="1"/>
            </p:cNvPicPr>
            <p:nvPr/>
          </p:nvPicPr>
          <p:blipFill>
            <a:blip r:embed="rId3"/>
            <a:stretch>
              <a:fillRect/>
            </a:stretch>
          </p:blipFill>
          <p:spPr>
            <a:xfrm>
              <a:off x="7558564" y="2743323"/>
              <a:ext cx="1128236" cy="1128236"/>
            </a:xfrm>
            <a:prstGeom prst="rect">
              <a:avLst/>
            </a:prstGeom>
          </p:spPr>
        </p:pic>
        <p:pic>
          <p:nvPicPr>
            <p:cNvPr id="31" name="Picture 30"/>
            <p:cNvPicPr>
              <a:picLocks noChangeAspect="1"/>
            </p:cNvPicPr>
            <p:nvPr/>
          </p:nvPicPr>
          <p:blipFill>
            <a:blip r:embed="rId3"/>
            <a:stretch>
              <a:fillRect/>
            </a:stretch>
          </p:blipFill>
          <p:spPr>
            <a:xfrm>
              <a:off x="7467600" y="4800600"/>
              <a:ext cx="1128236" cy="1128236"/>
            </a:xfrm>
            <a:prstGeom prst="rect">
              <a:avLst/>
            </a:prstGeom>
          </p:spPr>
        </p:pic>
        <p:pic>
          <p:nvPicPr>
            <p:cNvPr id="32" name="Picture 31"/>
            <p:cNvPicPr>
              <a:picLocks noChangeAspect="1"/>
            </p:cNvPicPr>
            <p:nvPr/>
          </p:nvPicPr>
          <p:blipFill>
            <a:blip r:embed="rId3"/>
            <a:stretch>
              <a:fillRect/>
            </a:stretch>
          </p:blipFill>
          <p:spPr>
            <a:xfrm>
              <a:off x="5615710" y="5466529"/>
              <a:ext cx="1128236" cy="1128236"/>
            </a:xfrm>
            <a:prstGeom prst="rect">
              <a:avLst/>
            </a:prstGeom>
          </p:spPr>
        </p:pic>
      </p:grpSp>
      <p:grpSp>
        <p:nvGrpSpPr>
          <p:cNvPr id="33" name="Group 32"/>
          <p:cNvGrpSpPr/>
          <p:nvPr/>
        </p:nvGrpSpPr>
        <p:grpSpPr>
          <a:xfrm>
            <a:off x="7812565" y="2740102"/>
            <a:ext cx="3814620" cy="3075343"/>
            <a:chOff x="5638800" y="2707533"/>
            <a:chExt cx="2860965" cy="3075342"/>
          </a:xfrm>
        </p:grpSpPr>
        <p:sp>
          <p:nvSpPr>
            <p:cNvPr id="34" name="Rounded Rectangle 33"/>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5" name="Rounded Rectangle 34"/>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6" name="Rounded Rectangle 35"/>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Rounded Rectangle 36"/>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Tree>
    <p:extLst>
      <p:ext uri="{BB962C8B-B14F-4D97-AF65-F5344CB8AC3E}">
        <p14:creationId xmlns:p14="http://schemas.microsoft.com/office/powerpoint/2010/main" val="1831313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3"/>
            <a:ext cx="10284576" cy="769570"/>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p:txBody>
      </p:sp>
      <p:grpSp>
        <p:nvGrpSpPr>
          <p:cNvPr id="68" name="Group 67"/>
          <p:cNvGrpSpPr/>
          <p:nvPr/>
        </p:nvGrpSpPr>
        <p:grpSpPr>
          <a:xfrm>
            <a:off x="8396211" y="2775892"/>
            <a:ext cx="3480348"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grpSp>
        <p:nvGrpSpPr>
          <p:cNvPr id="69" name="Group 68"/>
          <p:cNvGrpSpPr/>
          <p:nvPr/>
        </p:nvGrpSpPr>
        <p:grpSpPr>
          <a:xfrm>
            <a:off x="7812565" y="2740102"/>
            <a:ext cx="3814620" cy="3075343"/>
            <a:chOff x="5638800" y="2707533"/>
            <a:chExt cx="2860965" cy="3075342"/>
          </a:xfrm>
        </p:grpSpPr>
        <p:sp>
          <p:nvSpPr>
            <p:cNvPr id="15" name="Rounded Rectangle 14"/>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4" name="Rounded Rectangle 13"/>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
        <p:nvSpPr>
          <p:cNvPr id="37" name="Rectangular Callout 36"/>
          <p:cNvSpPr/>
          <p:nvPr/>
        </p:nvSpPr>
        <p:spPr>
          <a:xfrm>
            <a:off x="2390464" y="2273938"/>
            <a:ext cx="3311641" cy="348919"/>
          </a:xfrm>
          <a:prstGeom prst="wedgeRectCallout">
            <a:avLst>
              <a:gd name="adj1" fmla="val -77221"/>
              <a:gd name="adj2" fmla="val 213974"/>
            </a:avLst>
          </a:prstGeom>
          <a:solidFill>
            <a:schemeClr val="bg1">
              <a:lumMod val="75000"/>
            </a:schemeClr>
          </a:solidFill>
          <a:ln>
            <a:noFill/>
            <a:headEnd type="none" w="med" len="med"/>
            <a:tailEnd type="none"/>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rgbClr val="3A478C"/>
                </a:solidFill>
              </a:rPr>
              <a:t>Transformed RDD</a:t>
            </a:r>
          </a:p>
        </p:txBody>
      </p:sp>
    </p:spTree>
    <p:extLst>
      <p:ext uri="{BB962C8B-B14F-4D97-AF65-F5344CB8AC3E}">
        <p14:creationId xmlns:p14="http://schemas.microsoft.com/office/powerpoint/2010/main" val="185439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410207" y="2775892"/>
            <a:ext cx="3466352"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grpSp>
        <p:nvGrpSpPr>
          <p:cNvPr id="69" name="Group 68"/>
          <p:cNvGrpSpPr/>
          <p:nvPr/>
        </p:nvGrpSpPr>
        <p:grpSpPr>
          <a:xfrm>
            <a:off x="7812565" y="2740102"/>
            <a:ext cx="3814620" cy="3075343"/>
            <a:chOff x="5638800" y="2707533"/>
            <a:chExt cx="2860965" cy="3075342"/>
          </a:xfrm>
        </p:grpSpPr>
        <p:sp>
          <p:nvSpPr>
            <p:cNvPr id="15" name="Rounded Rectangle 14"/>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4" name="Rounded Rectangle 13"/>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Tree>
    <p:extLst>
      <p:ext uri="{BB962C8B-B14F-4D97-AF65-F5344CB8AC3E}">
        <p14:creationId xmlns:p14="http://schemas.microsoft.com/office/powerpoint/2010/main" val="19868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410208" y="2775892"/>
            <a:ext cx="3466353"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grpSp>
        <p:nvGrpSpPr>
          <p:cNvPr id="69" name="Group 68"/>
          <p:cNvGrpSpPr/>
          <p:nvPr/>
        </p:nvGrpSpPr>
        <p:grpSpPr>
          <a:xfrm>
            <a:off x="7812565" y="2740102"/>
            <a:ext cx="3814620" cy="3075343"/>
            <a:chOff x="5638800" y="2707533"/>
            <a:chExt cx="2860965" cy="3075342"/>
          </a:xfrm>
        </p:grpSpPr>
        <p:sp>
          <p:nvSpPr>
            <p:cNvPr id="15" name="Rounded Rectangle 14"/>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4" name="Rounded Rectangle 13"/>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38" name="Rectangular Callout 37"/>
          <p:cNvSpPr/>
          <p:nvPr/>
        </p:nvSpPr>
        <p:spPr>
          <a:xfrm>
            <a:off x="7973887" y="4419615"/>
            <a:ext cx="1447925" cy="311728"/>
          </a:xfrm>
          <a:prstGeom prst="wedgeRectCallout">
            <a:avLst>
              <a:gd name="adj1" fmla="val -77556"/>
              <a:gd name="adj2" fmla="val 52132"/>
            </a:avLst>
          </a:prstGeom>
          <a:solidFill>
            <a:schemeClr val="bg1">
              <a:lumMod val="75000"/>
            </a:schemeClr>
          </a:solidFill>
          <a:ln>
            <a:noFill/>
            <a:headEnd type="none" w="med" len="med"/>
            <a:tailEnd type="none"/>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tx2"/>
                </a:solidFill>
              </a:rPr>
              <a:t>Action</a:t>
            </a:r>
          </a:p>
        </p:txBody>
      </p:sp>
    </p:spTree>
    <p:extLst>
      <p:ext uri="{BB962C8B-B14F-4D97-AF65-F5344CB8AC3E}">
        <p14:creationId xmlns:p14="http://schemas.microsoft.com/office/powerpoint/2010/main" val="61053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87036" y="3731960"/>
            <a:ext cx="2592255" cy="1310806"/>
            <a:chOff x="416184" y="3941823"/>
            <a:chExt cx="2592255" cy="1310806"/>
          </a:xfrm>
        </p:grpSpPr>
        <p:grpSp>
          <p:nvGrpSpPr>
            <p:cNvPr id="19" name="Group 18"/>
            <p:cNvGrpSpPr/>
            <p:nvPr/>
          </p:nvGrpSpPr>
          <p:grpSpPr>
            <a:xfrm>
              <a:off x="1788232" y="3941823"/>
              <a:ext cx="1220207" cy="1203613"/>
              <a:chOff x="1681790" y="4987970"/>
              <a:chExt cx="1220207" cy="1203613"/>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36" name="Group 35"/>
          <p:cNvGrpSpPr/>
          <p:nvPr/>
        </p:nvGrpSpPr>
        <p:grpSpPr>
          <a:xfrm>
            <a:off x="842343" y="286249"/>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5" name="TextBox 4"/>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32" name="Group 31"/>
            <p:cNvGrpSpPr/>
            <p:nvPr/>
          </p:nvGrpSpPr>
          <p:grpSpPr>
            <a:xfrm>
              <a:off x="571497" y="926392"/>
              <a:ext cx="1509854" cy="1225201"/>
              <a:chOff x="726811" y="926392"/>
              <a:chExt cx="1509854" cy="1225201"/>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8" name="Picture 27"/>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35" name="Group 34"/>
          <p:cNvGrpSpPr/>
          <p:nvPr/>
        </p:nvGrpSpPr>
        <p:grpSpPr>
          <a:xfrm>
            <a:off x="872103" y="2009105"/>
            <a:ext cx="2172333" cy="1488317"/>
            <a:chOff x="601255" y="2367553"/>
            <a:chExt cx="2172333" cy="1488317"/>
          </a:xfrm>
        </p:grpSpPr>
        <p:grpSp>
          <p:nvGrpSpPr>
            <p:cNvPr id="18" name="Group 17"/>
            <p:cNvGrpSpPr/>
            <p:nvPr/>
          </p:nvGrpSpPr>
          <p:grpSpPr>
            <a:xfrm>
              <a:off x="2023082" y="2367553"/>
              <a:ext cx="750506" cy="1488317"/>
              <a:chOff x="1949242" y="2982369"/>
              <a:chExt cx="750506" cy="1488317"/>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10" name="TextBox 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31" name="Group 30"/>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grpSp>
        <p:nvGrpSpPr>
          <p:cNvPr id="33" name="Group 32"/>
          <p:cNvGrpSpPr/>
          <p:nvPr/>
        </p:nvGrpSpPr>
        <p:grpSpPr>
          <a:xfrm>
            <a:off x="969268" y="5277304"/>
            <a:ext cx="2410049" cy="1211730"/>
            <a:chOff x="698576" y="5320605"/>
            <a:chExt cx="2410049" cy="1211730"/>
          </a:xfrm>
        </p:grpSpPr>
        <p:grpSp>
          <p:nvGrpSpPr>
            <p:cNvPr id="24" name="Group 23"/>
            <p:cNvGrpSpPr/>
            <p:nvPr/>
          </p:nvGrpSpPr>
          <p:grpSpPr>
            <a:xfrm>
              <a:off x="1688043" y="5320605"/>
              <a:ext cx="1420582" cy="1196939"/>
              <a:chOff x="1581605" y="5001318"/>
              <a:chExt cx="1420582" cy="1196939"/>
            </a:xfrm>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26" name="TextBox 2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sp>
        <p:nvSpPr>
          <p:cNvPr id="41" name="Title 40"/>
          <p:cNvSpPr>
            <a:spLocks noGrp="1"/>
          </p:cNvSpPr>
          <p:nvPr>
            <p:ph type="title"/>
          </p:nvPr>
        </p:nvSpPr>
        <p:spPr>
          <a:xfrm>
            <a:off x="3846752" y="61333"/>
            <a:ext cx="7722396" cy="1325563"/>
          </a:xfrm>
        </p:spPr>
        <p:txBody>
          <a:bodyPr>
            <a:normAutofit fontScale="90000"/>
          </a:bodyPr>
          <a:lstStyle/>
          <a:p>
            <a:r>
              <a:rPr lang="en-US" sz="5400" dirty="0"/>
              <a:t>Operational Data Stores</a:t>
            </a:r>
          </a:p>
        </p:txBody>
      </p:sp>
      <p:sp>
        <p:nvSpPr>
          <p:cNvPr id="42" name="Content Placeholder 41"/>
          <p:cNvSpPr>
            <a:spLocks noGrp="1"/>
          </p:cNvSpPr>
          <p:nvPr>
            <p:ph idx="1"/>
          </p:nvPr>
        </p:nvSpPr>
        <p:spPr>
          <a:xfrm>
            <a:off x="4017015" y="1289607"/>
            <a:ext cx="7120675" cy="4257654"/>
          </a:xfrm>
        </p:spPr>
        <p:txBody>
          <a:bodyPr>
            <a:normAutofit fontScale="92500" lnSpcReduction="10000"/>
          </a:bodyPr>
          <a:lstStyle/>
          <a:p>
            <a:r>
              <a:rPr lang="en-US" dirty="0"/>
              <a:t>Capture </a:t>
            </a:r>
            <a:r>
              <a:rPr lang="en-US" b="1" dirty="0"/>
              <a:t>the now</a:t>
            </a:r>
          </a:p>
          <a:p>
            <a:r>
              <a:rPr lang="en-US" dirty="0"/>
              <a:t>Many different databases across an organization</a:t>
            </a:r>
          </a:p>
          <a:p>
            <a:r>
              <a:rPr lang="en-US" dirty="0"/>
              <a:t>Mission critical</a:t>
            </a:r>
            <a:r>
              <a:rPr lang="is-IS" dirty="0"/>
              <a:t>… be careful!</a:t>
            </a:r>
            <a:endParaRPr lang="en-US" dirty="0"/>
          </a:p>
          <a:p>
            <a:pPr lvl="1"/>
            <a:r>
              <a:rPr lang="en-US" dirty="0"/>
              <a:t>Serving live ongoing business operations</a:t>
            </a:r>
          </a:p>
          <a:p>
            <a:pPr lvl="1"/>
            <a:r>
              <a:rPr lang="en-US" dirty="0"/>
              <a:t>Managing inventory</a:t>
            </a:r>
            <a:endParaRPr lang="is-IS" dirty="0"/>
          </a:p>
          <a:p>
            <a:r>
              <a:rPr lang="en-US" dirty="0"/>
              <a:t>Different formats (e.g., currency)</a:t>
            </a:r>
          </a:p>
          <a:p>
            <a:pPr lvl="1"/>
            <a:r>
              <a:rPr lang="en-US" dirty="0"/>
              <a:t>Different schemas (acquisitions ...)</a:t>
            </a:r>
            <a:endParaRPr lang="is-IS" dirty="0"/>
          </a:p>
          <a:p>
            <a:r>
              <a:rPr lang="is-IS" dirty="0"/>
              <a:t>Live systems often don’t maintain history</a:t>
            </a:r>
          </a:p>
        </p:txBody>
      </p:sp>
      <p:sp>
        <p:nvSpPr>
          <p:cNvPr id="43" name="TextBox 42"/>
          <p:cNvSpPr txBox="1"/>
          <p:nvPr/>
        </p:nvSpPr>
        <p:spPr>
          <a:xfrm>
            <a:off x="4547000" y="5731480"/>
            <a:ext cx="676095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a:t>We would like a consolidated, clean, historical snapshot of the data.</a:t>
            </a:r>
          </a:p>
        </p:txBody>
      </p:sp>
      <p:sp>
        <p:nvSpPr>
          <p:cNvPr id="37" name="Title 40"/>
          <p:cNvSpPr txBox="1">
            <a:spLocks/>
          </p:cNvSpPr>
          <p:nvPr/>
        </p:nvSpPr>
        <p:spPr>
          <a:xfrm>
            <a:off x="13210695" y="-49887"/>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pic>
        <p:nvPicPr>
          <p:cNvPr id="38" name="Pictur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19710" y="8154017"/>
            <a:ext cx="2140999" cy="2372300"/>
          </a:xfrm>
          <a:prstGeom prst="rect">
            <a:avLst/>
          </a:prstGeom>
        </p:spPr>
      </p:pic>
      <p:sp>
        <p:nvSpPr>
          <p:cNvPr id="39" name="Content Placeholder 6"/>
          <p:cNvSpPr txBox="1">
            <a:spLocks/>
          </p:cNvSpPr>
          <p:nvPr/>
        </p:nvSpPr>
        <p:spPr>
          <a:xfrm>
            <a:off x="14129035" y="1427517"/>
            <a:ext cx="4466075" cy="160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Collects and organizes historical data from multiple sources</a:t>
            </a:r>
          </a:p>
        </p:txBody>
      </p:sp>
    </p:spTree>
    <p:extLst>
      <p:ext uri="{BB962C8B-B14F-4D97-AF65-F5344CB8AC3E}">
        <p14:creationId xmlns:p14="http://schemas.microsoft.com/office/powerpoint/2010/main" val="16199721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fade">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fade">
                                      <p:cBhvr>
                                        <p:cTn id="27" dur="500"/>
                                        <p:tgtEl>
                                          <p:spTgt spid="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fade">
                                      <p:cBhvr>
                                        <p:cTn id="32" dur="500"/>
                                        <p:tgtEl>
                                          <p:spTgt spid="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xEl>
                                              <p:pRg st="6" end="6"/>
                                            </p:txEl>
                                          </p:spTgt>
                                        </p:tgtEl>
                                        <p:attrNameLst>
                                          <p:attrName>style.visibility</p:attrName>
                                        </p:attrNameLst>
                                      </p:cBhvr>
                                      <p:to>
                                        <p:strVal val="visible"/>
                                      </p:to>
                                    </p:set>
                                    <p:animEffect transition="in" filter="fade">
                                      <p:cBhvr>
                                        <p:cTn id="37" dur="500"/>
                                        <p:tgtEl>
                                          <p:spTgt spid="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xEl>
                                              <p:pRg st="7" end="7"/>
                                            </p:txEl>
                                          </p:spTgt>
                                        </p:tgtEl>
                                        <p:attrNameLst>
                                          <p:attrName>style.visibility</p:attrName>
                                        </p:attrNameLst>
                                      </p:cBhvr>
                                      <p:to>
                                        <p:strVal val="visible"/>
                                      </p:to>
                                    </p:set>
                                    <p:animEffect transition="in" filter="fade">
                                      <p:cBhvr>
                                        <p:cTn id="42" dur="500"/>
                                        <p:tgtEl>
                                          <p:spTgt spid="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410207" y="2775892"/>
            <a:ext cx="3466352"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grpSp>
        <p:nvGrpSpPr>
          <p:cNvPr id="69" name="Group 68"/>
          <p:cNvGrpSpPr/>
          <p:nvPr/>
        </p:nvGrpSpPr>
        <p:grpSpPr>
          <a:xfrm>
            <a:off x="7812565" y="2740102"/>
            <a:ext cx="3814620" cy="3075343"/>
            <a:chOff x="5638800" y="2707533"/>
            <a:chExt cx="2860965" cy="3075342"/>
          </a:xfrm>
        </p:grpSpPr>
        <p:sp>
          <p:nvSpPr>
            <p:cNvPr id="15" name="Rounded Rectangle 14"/>
            <p:cNvSpPr/>
            <p:nvPr/>
          </p:nvSpPr>
          <p:spPr>
            <a:xfrm>
              <a:off x="7585365" y="2707533"/>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5638800" y="5424967"/>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7493956" y="4763289"/>
              <a:ext cx="9144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4" name="Rounded Rectangle 13"/>
            <p:cNvSpPr/>
            <p:nvPr/>
          </p:nvSpPr>
          <p:spPr>
            <a:xfrm>
              <a:off x="5946819" y="3452092"/>
              <a:ext cx="9144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gr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grpSp>
        <p:nvGrpSpPr>
          <p:cNvPr id="21" name="Group 20"/>
          <p:cNvGrpSpPr/>
          <p:nvPr/>
        </p:nvGrpSpPr>
        <p:grpSpPr>
          <a:xfrm>
            <a:off x="7772401" y="3377597"/>
            <a:ext cx="4192858" cy="3040137"/>
            <a:chOff x="5829300" y="2533197"/>
            <a:chExt cx="2826433" cy="2280103"/>
          </a:xfrm>
        </p:grpSpPr>
        <p:sp>
          <p:nvSpPr>
            <p:cNvPr id="22" name="Rectangle 21"/>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23" name="Rectangle 22"/>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24" name="Rectangle 23"/>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1868910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410207" y="2775892"/>
            <a:ext cx="3466351"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cxnSp>
        <p:nvCxnSpPr>
          <p:cNvPr id="21" name="Straight Arrow Connector 20"/>
          <p:cNvCxnSpPr/>
          <p:nvPr/>
        </p:nvCxnSpPr>
        <p:spPr>
          <a:xfrm flipV="1">
            <a:off x="8985521" y="3074922"/>
            <a:ext cx="1437855" cy="600181"/>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848251" y="3698193"/>
            <a:ext cx="1522847" cy="1097665"/>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7708169" y="4310586"/>
            <a:ext cx="1752475" cy="527689"/>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sp>
        <p:nvSpPr>
          <p:cNvPr id="24" name="TextBox 23"/>
          <p:cNvSpPr txBox="1"/>
          <p:nvPr/>
        </p:nvSpPr>
        <p:spPr>
          <a:xfrm>
            <a:off x="9496011" y="3320768"/>
            <a:ext cx="814647" cy="420564"/>
          </a:xfrm>
          <a:prstGeom prst="rect">
            <a:avLst/>
          </a:prstGeom>
          <a:noFill/>
        </p:spPr>
        <p:txBody>
          <a:bodyPr wrap="none" rtlCol="0">
            <a:spAutoFit/>
          </a:bodyPr>
          <a:lstStyle/>
          <a:p>
            <a:r>
              <a:rPr lang="en-US" sz="2133" dirty="0">
                <a:cs typeface="Avenir Light"/>
              </a:rPr>
              <a:t>tasks</a:t>
            </a:r>
          </a:p>
        </p:txBody>
      </p:sp>
      <p:sp>
        <p:nvSpPr>
          <p:cNvPr id="25" name="TextBox 24"/>
          <p:cNvSpPr txBox="1"/>
          <p:nvPr/>
        </p:nvSpPr>
        <p:spPr>
          <a:xfrm>
            <a:off x="9859495" y="4141008"/>
            <a:ext cx="814647" cy="420564"/>
          </a:xfrm>
          <a:prstGeom prst="rect">
            <a:avLst/>
          </a:prstGeom>
          <a:noFill/>
        </p:spPr>
        <p:txBody>
          <a:bodyPr wrap="none" rtlCol="0">
            <a:spAutoFit/>
          </a:bodyPr>
          <a:lstStyle/>
          <a:p>
            <a:r>
              <a:rPr lang="en-US" sz="2133" dirty="0">
                <a:cs typeface="Avenir Light"/>
              </a:rPr>
              <a:t>tasks</a:t>
            </a:r>
          </a:p>
        </p:txBody>
      </p:sp>
      <p:sp>
        <p:nvSpPr>
          <p:cNvPr id="26" name="TextBox 25"/>
          <p:cNvSpPr txBox="1"/>
          <p:nvPr/>
        </p:nvSpPr>
        <p:spPr>
          <a:xfrm>
            <a:off x="8384569" y="4795857"/>
            <a:ext cx="814647" cy="420564"/>
          </a:xfrm>
          <a:prstGeom prst="rect">
            <a:avLst/>
          </a:prstGeom>
          <a:noFill/>
        </p:spPr>
        <p:txBody>
          <a:bodyPr wrap="none" rtlCol="0">
            <a:spAutoFit/>
          </a:bodyPr>
          <a:lstStyle/>
          <a:p>
            <a:r>
              <a:rPr lang="en-US" sz="2133" dirty="0">
                <a:cs typeface="Avenir Light"/>
              </a:rPr>
              <a:t>tasks</a:t>
            </a:r>
          </a:p>
        </p:txBody>
      </p:sp>
      <p:grpSp>
        <p:nvGrpSpPr>
          <p:cNvPr id="31" name="Group 30"/>
          <p:cNvGrpSpPr/>
          <p:nvPr/>
        </p:nvGrpSpPr>
        <p:grpSpPr>
          <a:xfrm>
            <a:off x="7772401" y="3377597"/>
            <a:ext cx="4192858" cy="3040137"/>
            <a:chOff x="5829300" y="2533197"/>
            <a:chExt cx="2826433" cy="2280103"/>
          </a:xfrm>
        </p:grpSpPr>
        <p:sp>
          <p:nvSpPr>
            <p:cNvPr id="32" name="Rectangle 31"/>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33" name="Rectangle 32"/>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34" name="Rectangle 33"/>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2008442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410207" y="2775892"/>
            <a:ext cx="3466352"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cxnSp>
        <p:nvCxnSpPr>
          <p:cNvPr id="12" name="Curved Connector 11"/>
          <p:cNvCxnSpPr>
            <a:stCxn id="16" idx="3"/>
            <a:endCxn id="41" idx="3"/>
          </p:cNvCxnSpPr>
          <p:nvPr/>
        </p:nvCxnSpPr>
        <p:spPr>
          <a:xfrm>
            <a:off x="9031763" y="5636491"/>
            <a:ext cx="43796" cy="617004"/>
          </a:xfrm>
          <a:prstGeom prst="curvedConnector3">
            <a:avLst>
              <a:gd name="adj1" fmla="val 621965"/>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17" idx="3"/>
            <a:endCxn id="40" idx="3"/>
          </p:cNvCxnSpPr>
          <p:nvPr/>
        </p:nvCxnSpPr>
        <p:spPr>
          <a:xfrm>
            <a:off x="11505304" y="4974813"/>
            <a:ext cx="327786" cy="617643"/>
          </a:xfrm>
          <a:prstGeom prst="curvedConnector3">
            <a:avLst>
              <a:gd name="adj1" fmla="val 169741"/>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15" idx="3"/>
            <a:endCxn id="36" idx="3"/>
          </p:cNvCxnSpPr>
          <p:nvPr/>
        </p:nvCxnSpPr>
        <p:spPr>
          <a:xfrm>
            <a:off x="11627183" y="2919057"/>
            <a:ext cx="338076" cy="615476"/>
          </a:xfrm>
          <a:prstGeom prst="curvedConnector3">
            <a:avLst>
              <a:gd name="adj1" fmla="val 137932"/>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9286090" y="5539049"/>
            <a:ext cx="1257075" cy="1077026"/>
          </a:xfrm>
          <a:prstGeom prst="rect">
            <a:avLst/>
          </a:prstGeom>
          <a:noFill/>
        </p:spPr>
        <p:txBody>
          <a:bodyPr wrap="none" rtlCol="0">
            <a:spAutoFit/>
          </a:bodyPr>
          <a:lstStyle/>
          <a:p>
            <a:r>
              <a:rPr lang="en-US" sz="2133" dirty="0">
                <a:cs typeface="Avenir Light"/>
              </a:rPr>
              <a:t>Read</a:t>
            </a:r>
            <a:br>
              <a:rPr lang="en-US" sz="2133" dirty="0">
                <a:cs typeface="Avenir Light"/>
              </a:rPr>
            </a:br>
            <a:r>
              <a:rPr lang="en-US" sz="2133" dirty="0">
                <a:cs typeface="Avenir Light"/>
              </a:rPr>
              <a:t>HDFS</a:t>
            </a:r>
          </a:p>
          <a:p>
            <a:r>
              <a:rPr lang="en-US" sz="2133" dirty="0">
                <a:cs typeface="Avenir Light"/>
              </a:rPr>
              <a:t>Partition</a:t>
            </a:r>
          </a:p>
        </p:txBody>
      </p:sp>
      <p:sp>
        <p:nvSpPr>
          <p:cNvPr id="38" name="TextBox 37"/>
          <p:cNvSpPr txBox="1"/>
          <p:nvPr/>
        </p:nvSpPr>
        <p:spPr>
          <a:xfrm>
            <a:off x="11226098" y="5733544"/>
            <a:ext cx="1257075" cy="1077026"/>
          </a:xfrm>
          <a:prstGeom prst="rect">
            <a:avLst/>
          </a:prstGeom>
          <a:noFill/>
        </p:spPr>
        <p:txBody>
          <a:bodyPr wrap="none" rtlCol="0">
            <a:spAutoFit/>
          </a:bodyPr>
          <a:lstStyle/>
          <a:p>
            <a:r>
              <a:rPr lang="en-US" sz="2133" dirty="0">
                <a:cs typeface="Avenir Light"/>
              </a:rPr>
              <a:t>Read</a:t>
            </a:r>
            <a:br>
              <a:rPr lang="en-US" sz="2133" dirty="0">
                <a:cs typeface="Avenir Light"/>
              </a:rPr>
            </a:br>
            <a:r>
              <a:rPr lang="en-US" sz="2133" dirty="0">
                <a:cs typeface="Avenir Light"/>
              </a:rPr>
              <a:t>HDFS</a:t>
            </a:r>
          </a:p>
          <a:p>
            <a:r>
              <a:rPr lang="en-US" sz="2133" dirty="0">
                <a:cs typeface="Avenir Light"/>
              </a:rPr>
              <a:t>Partition</a:t>
            </a:r>
          </a:p>
        </p:txBody>
      </p:sp>
      <p:sp>
        <p:nvSpPr>
          <p:cNvPr id="39" name="TextBox 38"/>
          <p:cNvSpPr txBox="1"/>
          <p:nvPr/>
        </p:nvSpPr>
        <p:spPr>
          <a:xfrm>
            <a:off x="11248425" y="3647348"/>
            <a:ext cx="1257075" cy="1077026"/>
          </a:xfrm>
          <a:prstGeom prst="rect">
            <a:avLst/>
          </a:prstGeom>
          <a:noFill/>
        </p:spPr>
        <p:txBody>
          <a:bodyPr wrap="none" rtlCol="0">
            <a:spAutoFit/>
          </a:bodyPr>
          <a:lstStyle/>
          <a:p>
            <a:r>
              <a:rPr lang="en-US" sz="2133" dirty="0">
                <a:cs typeface="Avenir Light"/>
              </a:rPr>
              <a:t>Read</a:t>
            </a:r>
          </a:p>
          <a:p>
            <a:r>
              <a:rPr lang="en-US" sz="2133" dirty="0">
                <a:cs typeface="Avenir Light"/>
              </a:rPr>
              <a:t>HDFS</a:t>
            </a:r>
          </a:p>
          <a:p>
            <a:r>
              <a:rPr lang="en-US" sz="2133" dirty="0">
                <a:cs typeface="Avenir Light"/>
              </a:rPr>
              <a:t>Partition</a:t>
            </a:r>
          </a:p>
        </p:txBody>
      </p:sp>
      <p:grpSp>
        <p:nvGrpSpPr>
          <p:cNvPr id="35" name="Group 34"/>
          <p:cNvGrpSpPr/>
          <p:nvPr/>
        </p:nvGrpSpPr>
        <p:grpSpPr>
          <a:xfrm>
            <a:off x="7772401" y="3377597"/>
            <a:ext cx="4192858" cy="3040137"/>
            <a:chOff x="5829300" y="2533197"/>
            <a:chExt cx="2826433" cy="2280103"/>
          </a:xfrm>
        </p:grpSpPr>
        <p:sp>
          <p:nvSpPr>
            <p:cNvPr id="36" name="Rectangle 35"/>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40" name="Rectangle 39"/>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1" name="Rectangle 40"/>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1683659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410207" y="2775892"/>
            <a:ext cx="3466352" cy="3851443"/>
            <a:chOff x="5615710" y="2743323"/>
            <a:chExt cx="3071090" cy="3851442"/>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pic>
          <p:nvPicPr>
            <p:cNvPr id="9" name="Picture 8"/>
            <p:cNvPicPr>
              <a:picLocks noChangeAspect="1"/>
            </p:cNvPicPr>
            <p:nvPr/>
          </p:nvPicPr>
          <p:blipFill>
            <a:blip r:embed="rId3"/>
            <a:stretch>
              <a:fillRect/>
            </a:stretch>
          </p:blipFill>
          <p:spPr>
            <a:xfrm>
              <a:off x="5615710" y="5466529"/>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sp>
        <p:nvSpPr>
          <p:cNvPr id="27" name="Rectangle 26"/>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28" name="Rectangle 27"/>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29" name="Rectangle 28"/>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cxnSp>
        <p:nvCxnSpPr>
          <p:cNvPr id="10" name="Curved Connector 9"/>
          <p:cNvCxnSpPr>
            <a:stCxn id="16" idx="3"/>
            <a:endCxn id="29" idx="3"/>
          </p:cNvCxnSpPr>
          <p:nvPr/>
        </p:nvCxnSpPr>
        <p:spPr>
          <a:xfrm flipV="1">
            <a:off x="9031763" y="5321144"/>
            <a:ext cx="447690" cy="315347"/>
          </a:xfrm>
          <a:prstGeom prst="curvedConnector3">
            <a:avLst>
              <a:gd name="adj1" fmla="val 151062"/>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17" idx="3"/>
            <a:endCxn id="28" idx="3"/>
          </p:cNvCxnSpPr>
          <p:nvPr/>
        </p:nvCxnSpPr>
        <p:spPr>
          <a:xfrm flipV="1">
            <a:off x="11505304" y="4682679"/>
            <a:ext cx="234028" cy="292134"/>
          </a:xfrm>
          <a:prstGeom prst="curvedConnector3">
            <a:avLst>
              <a:gd name="adj1" fmla="val 197681"/>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15" idx="3"/>
            <a:endCxn id="27" idx="3"/>
          </p:cNvCxnSpPr>
          <p:nvPr/>
        </p:nvCxnSpPr>
        <p:spPr>
          <a:xfrm flipV="1">
            <a:off x="11627183" y="2609360"/>
            <a:ext cx="198356" cy="309697"/>
          </a:xfrm>
          <a:prstGeom prst="curvedConnector3">
            <a:avLst>
              <a:gd name="adj1" fmla="val 215247"/>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273981" y="5569286"/>
            <a:ext cx="1398140" cy="880049"/>
          </a:xfrm>
          <a:prstGeom prst="rect">
            <a:avLst/>
          </a:prstGeom>
          <a:noFill/>
        </p:spPr>
        <p:txBody>
          <a:bodyPr wrap="none" rtlCol="0">
            <a:spAutoFit/>
          </a:bodyPr>
          <a:lstStyle/>
          <a:p>
            <a:pPr>
              <a:lnSpc>
                <a:spcPct val="80000"/>
              </a:lnSpc>
            </a:pPr>
            <a:r>
              <a:rPr lang="en-US" sz="2133" dirty="0">
                <a:cs typeface="Avenir Light"/>
              </a:rPr>
              <a:t>Process</a:t>
            </a:r>
            <a:br>
              <a:rPr lang="en-US" sz="2133" dirty="0">
                <a:cs typeface="Avenir Light"/>
              </a:rPr>
            </a:br>
            <a:r>
              <a:rPr lang="en-US" sz="2133" dirty="0">
                <a:cs typeface="Avenir Light"/>
              </a:rPr>
              <a:t>&amp; Cache</a:t>
            </a:r>
          </a:p>
          <a:p>
            <a:pPr>
              <a:lnSpc>
                <a:spcPct val="80000"/>
              </a:lnSpc>
            </a:pPr>
            <a:r>
              <a:rPr lang="en-US" sz="2133" dirty="0">
                <a:cs typeface="Avenir Light"/>
              </a:rPr>
              <a:t>Data</a:t>
            </a:r>
          </a:p>
        </p:txBody>
      </p:sp>
      <p:sp>
        <p:nvSpPr>
          <p:cNvPr id="36" name="TextBox 35"/>
          <p:cNvSpPr txBox="1"/>
          <p:nvPr/>
        </p:nvSpPr>
        <p:spPr>
          <a:xfrm>
            <a:off x="11022488" y="5748173"/>
            <a:ext cx="1398140" cy="880049"/>
          </a:xfrm>
          <a:prstGeom prst="rect">
            <a:avLst/>
          </a:prstGeom>
          <a:noFill/>
        </p:spPr>
        <p:txBody>
          <a:bodyPr wrap="none" rtlCol="0">
            <a:spAutoFit/>
          </a:bodyPr>
          <a:lstStyle/>
          <a:p>
            <a:pPr>
              <a:lnSpc>
                <a:spcPct val="80000"/>
              </a:lnSpc>
            </a:pPr>
            <a:r>
              <a:rPr lang="en-US" sz="2133" dirty="0">
                <a:cs typeface="Avenir Light"/>
              </a:rPr>
              <a:t>Process</a:t>
            </a:r>
            <a:br>
              <a:rPr lang="en-US" sz="2133" dirty="0">
                <a:cs typeface="Avenir Light"/>
              </a:rPr>
            </a:br>
            <a:r>
              <a:rPr lang="en-US" sz="2133" dirty="0">
                <a:cs typeface="Avenir Light"/>
              </a:rPr>
              <a:t>&amp; Cache</a:t>
            </a:r>
          </a:p>
          <a:p>
            <a:pPr>
              <a:lnSpc>
                <a:spcPct val="80000"/>
              </a:lnSpc>
            </a:pPr>
            <a:r>
              <a:rPr lang="en-US" sz="2133" dirty="0">
                <a:cs typeface="Avenir Light"/>
              </a:rPr>
              <a:t>Data</a:t>
            </a:r>
          </a:p>
        </p:txBody>
      </p:sp>
      <p:sp>
        <p:nvSpPr>
          <p:cNvPr id="38" name="TextBox 37"/>
          <p:cNvSpPr txBox="1"/>
          <p:nvPr/>
        </p:nvSpPr>
        <p:spPr>
          <a:xfrm>
            <a:off x="11022488" y="3667683"/>
            <a:ext cx="1398140" cy="880049"/>
          </a:xfrm>
          <a:prstGeom prst="rect">
            <a:avLst/>
          </a:prstGeom>
          <a:noFill/>
        </p:spPr>
        <p:txBody>
          <a:bodyPr wrap="none" rtlCol="0">
            <a:spAutoFit/>
          </a:bodyPr>
          <a:lstStyle/>
          <a:p>
            <a:pPr>
              <a:lnSpc>
                <a:spcPct val="80000"/>
              </a:lnSpc>
            </a:pPr>
            <a:r>
              <a:rPr lang="en-US" sz="2133" dirty="0">
                <a:cs typeface="Avenir Light"/>
              </a:rPr>
              <a:t>Process</a:t>
            </a:r>
            <a:br>
              <a:rPr lang="en-US" sz="2133" dirty="0">
                <a:cs typeface="Avenir Light"/>
              </a:rPr>
            </a:br>
            <a:r>
              <a:rPr lang="en-US" sz="2133" dirty="0">
                <a:cs typeface="Avenir Light"/>
              </a:rPr>
              <a:t>&amp; Cache</a:t>
            </a:r>
          </a:p>
          <a:p>
            <a:pPr>
              <a:lnSpc>
                <a:spcPct val="80000"/>
              </a:lnSpc>
            </a:pPr>
            <a:r>
              <a:rPr lang="en-US" sz="2133" dirty="0">
                <a:cs typeface="Avenir Light"/>
              </a:rPr>
              <a:t>Data</a:t>
            </a:r>
          </a:p>
        </p:txBody>
      </p:sp>
      <p:grpSp>
        <p:nvGrpSpPr>
          <p:cNvPr id="40" name="Group 39"/>
          <p:cNvGrpSpPr/>
          <p:nvPr/>
        </p:nvGrpSpPr>
        <p:grpSpPr>
          <a:xfrm>
            <a:off x="7772401" y="3377597"/>
            <a:ext cx="4192858" cy="3040137"/>
            <a:chOff x="5829300" y="2533197"/>
            <a:chExt cx="2826433" cy="2280103"/>
          </a:xfrm>
        </p:grpSpPr>
        <p:sp>
          <p:nvSpPr>
            <p:cNvPr id="41" name="Rectangle 40"/>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42" name="Rectangle 41"/>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3" name="Rectangle 42"/>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2051731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8410207" y="5499099"/>
            <a:ext cx="1273444" cy="1128236"/>
          </a:xfrm>
          <a:prstGeom prst="rect">
            <a:avLst/>
          </a:prstGeom>
        </p:spPr>
      </p:pic>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745277" y="2775893"/>
            <a:ext cx="3131280" cy="3185513"/>
            <a:chOff x="5923729" y="2743323"/>
            <a:chExt cx="2763071" cy="3185513"/>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cxnSp>
        <p:nvCxnSpPr>
          <p:cNvPr id="24" name="Straight Arrow Connector 23"/>
          <p:cNvCxnSpPr/>
          <p:nvPr/>
        </p:nvCxnSpPr>
        <p:spPr>
          <a:xfrm rot="5400000" flipH="1" flipV="1">
            <a:off x="7630914" y="4432927"/>
            <a:ext cx="1570183" cy="449504"/>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9284231" y="3872587"/>
            <a:ext cx="1277692" cy="905163"/>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flipV="1">
            <a:off x="9179542" y="2974345"/>
            <a:ext cx="1213045" cy="494147"/>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395211" y="3199824"/>
            <a:ext cx="970137" cy="420564"/>
          </a:xfrm>
          <a:prstGeom prst="rect">
            <a:avLst/>
          </a:prstGeom>
          <a:noFill/>
        </p:spPr>
        <p:txBody>
          <a:bodyPr wrap="none" rtlCol="0">
            <a:spAutoFit/>
          </a:bodyPr>
          <a:lstStyle/>
          <a:p>
            <a:r>
              <a:rPr lang="en-US" sz="2133" dirty="0">
                <a:cs typeface="Avenir Light"/>
              </a:rPr>
              <a:t>results</a:t>
            </a:r>
          </a:p>
        </p:txBody>
      </p:sp>
      <p:sp>
        <p:nvSpPr>
          <p:cNvPr id="31" name="TextBox 30"/>
          <p:cNvSpPr txBox="1"/>
          <p:nvPr/>
        </p:nvSpPr>
        <p:spPr>
          <a:xfrm>
            <a:off x="9997911" y="4090659"/>
            <a:ext cx="970137" cy="420564"/>
          </a:xfrm>
          <a:prstGeom prst="rect">
            <a:avLst/>
          </a:prstGeom>
          <a:noFill/>
        </p:spPr>
        <p:txBody>
          <a:bodyPr wrap="none" rtlCol="0">
            <a:spAutoFit/>
          </a:bodyPr>
          <a:lstStyle/>
          <a:p>
            <a:r>
              <a:rPr lang="en-US" sz="2133" dirty="0">
                <a:cs typeface="Avenir Light"/>
              </a:rPr>
              <a:t>results</a:t>
            </a:r>
          </a:p>
        </p:txBody>
      </p:sp>
      <p:sp>
        <p:nvSpPr>
          <p:cNvPr id="32" name="TextBox 31"/>
          <p:cNvSpPr txBox="1"/>
          <p:nvPr/>
        </p:nvSpPr>
        <p:spPr>
          <a:xfrm>
            <a:off x="8324202" y="4693652"/>
            <a:ext cx="970137" cy="420564"/>
          </a:xfrm>
          <a:prstGeom prst="rect">
            <a:avLst/>
          </a:prstGeom>
          <a:noFill/>
        </p:spPr>
        <p:txBody>
          <a:bodyPr wrap="none" rtlCol="0">
            <a:spAutoFit/>
          </a:bodyPr>
          <a:lstStyle/>
          <a:p>
            <a:r>
              <a:rPr lang="en-US" sz="2133" dirty="0">
                <a:cs typeface="Avenir Light"/>
              </a:rPr>
              <a:t>results</a:t>
            </a:r>
          </a:p>
        </p:txBody>
      </p:sp>
      <p:sp>
        <p:nvSpPr>
          <p:cNvPr id="39" name="Rectangle 38"/>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40" name="Rectangle 39"/>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41" name="Rectangle 40"/>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grpSp>
        <p:nvGrpSpPr>
          <p:cNvPr id="42" name="Group 41"/>
          <p:cNvGrpSpPr/>
          <p:nvPr/>
        </p:nvGrpSpPr>
        <p:grpSpPr>
          <a:xfrm>
            <a:off x="7772401" y="3377597"/>
            <a:ext cx="4192858" cy="3040137"/>
            <a:chOff x="5829300" y="2533197"/>
            <a:chExt cx="2826433" cy="2280103"/>
          </a:xfrm>
        </p:grpSpPr>
        <p:sp>
          <p:nvSpPr>
            <p:cNvPr id="43" name="Rectangle 42"/>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44" name="Rectangle 43"/>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5" name="Rectangle 44"/>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758766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8410207" y="5499099"/>
            <a:ext cx="1273444" cy="1128236"/>
          </a:xfrm>
          <a:prstGeom prst="rect">
            <a:avLst/>
          </a:prstGeom>
        </p:spPr>
      </p:pic>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732689" y="2775893"/>
            <a:ext cx="3143871" cy="3185513"/>
            <a:chOff x="5923729" y="2743323"/>
            <a:chExt cx="2763071" cy="3185513"/>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sp>
        <p:nvSpPr>
          <p:cNvPr id="33" name="TextBox 32"/>
          <p:cNvSpPr txBox="1"/>
          <p:nvPr/>
        </p:nvSpPr>
        <p:spPr>
          <a:xfrm>
            <a:off x="771208" y="4879142"/>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php</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endParaRPr lang="en-US" sz="1867" dirty="0">
              <a:solidFill>
                <a:srgbClr val="3366FF"/>
              </a:solidFill>
              <a:latin typeface="Lucida Console"/>
              <a:cs typeface="Lucida Console"/>
            </a:endParaRPr>
          </a:p>
        </p:txBody>
      </p:sp>
      <p:sp>
        <p:nvSpPr>
          <p:cNvPr id="30" name="Rectangle 29"/>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31" name="Rectangle 30"/>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32" name="Rectangle 31"/>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grpSp>
        <p:nvGrpSpPr>
          <p:cNvPr id="34" name="Group 33"/>
          <p:cNvGrpSpPr/>
          <p:nvPr/>
        </p:nvGrpSpPr>
        <p:grpSpPr>
          <a:xfrm>
            <a:off x="7772401" y="3377597"/>
            <a:ext cx="4192858" cy="3040137"/>
            <a:chOff x="5829300" y="2533197"/>
            <a:chExt cx="2826433" cy="2280103"/>
          </a:xfrm>
        </p:grpSpPr>
        <p:sp>
          <p:nvSpPr>
            <p:cNvPr id="35" name="Rectangle 34"/>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36" name="Rectangle 35"/>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38" name="Rectangle 37"/>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1545461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8410207" y="5499099"/>
            <a:ext cx="1273444" cy="1128236"/>
          </a:xfrm>
          <a:prstGeom prst="rect">
            <a:avLst/>
          </a:prstGeom>
        </p:spPr>
      </p:pic>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732689" y="2775893"/>
            <a:ext cx="3143871" cy="3185513"/>
            <a:chOff x="5923729" y="2743323"/>
            <a:chExt cx="2763071" cy="3185513"/>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33" name="TextBox 32"/>
          <p:cNvSpPr txBox="1"/>
          <p:nvPr/>
        </p:nvSpPr>
        <p:spPr>
          <a:xfrm>
            <a:off x="771208" y="4879142"/>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php</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endParaRPr lang="en-US" sz="1867" dirty="0">
              <a:solidFill>
                <a:srgbClr val="3366FF"/>
              </a:solidFill>
              <a:latin typeface="Lucida Console"/>
              <a:cs typeface="Lucida Console"/>
            </a:endParaRPr>
          </a:p>
        </p:txBody>
      </p:sp>
      <p:cxnSp>
        <p:nvCxnSpPr>
          <p:cNvPr id="22" name="Straight Arrow Connector 21"/>
          <p:cNvCxnSpPr/>
          <p:nvPr/>
        </p:nvCxnSpPr>
        <p:spPr>
          <a:xfrm flipV="1">
            <a:off x="8985521" y="3074922"/>
            <a:ext cx="1437855" cy="600181"/>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8848251" y="3698193"/>
            <a:ext cx="1522847" cy="1097665"/>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7708169" y="4310586"/>
            <a:ext cx="1752475" cy="527689"/>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496011" y="3320768"/>
            <a:ext cx="814647" cy="420564"/>
          </a:xfrm>
          <a:prstGeom prst="rect">
            <a:avLst/>
          </a:prstGeom>
          <a:noFill/>
        </p:spPr>
        <p:txBody>
          <a:bodyPr wrap="none" rtlCol="0">
            <a:spAutoFit/>
          </a:bodyPr>
          <a:lstStyle/>
          <a:p>
            <a:r>
              <a:rPr lang="en-US" sz="2133" dirty="0">
                <a:cs typeface="Avenir Light"/>
              </a:rPr>
              <a:t>tasks</a:t>
            </a:r>
          </a:p>
        </p:txBody>
      </p:sp>
      <p:sp>
        <p:nvSpPr>
          <p:cNvPr id="26" name="TextBox 25"/>
          <p:cNvSpPr txBox="1"/>
          <p:nvPr/>
        </p:nvSpPr>
        <p:spPr>
          <a:xfrm>
            <a:off x="9808695" y="4090208"/>
            <a:ext cx="814647" cy="420564"/>
          </a:xfrm>
          <a:prstGeom prst="rect">
            <a:avLst/>
          </a:prstGeom>
          <a:noFill/>
        </p:spPr>
        <p:txBody>
          <a:bodyPr wrap="none" rtlCol="0">
            <a:spAutoFit/>
          </a:bodyPr>
          <a:lstStyle/>
          <a:p>
            <a:r>
              <a:rPr lang="en-US" sz="2133" dirty="0">
                <a:cs typeface="Avenir Light"/>
              </a:rPr>
              <a:t>tasks</a:t>
            </a:r>
          </a:p>
        </p:txBody>
      </p:sp>
      <p:sp>
        <p:nvSpPr>
          <p:cNvPr id="30" name="TextBox 29"/>
          <p:cNvSpPr txBox="1"/>
          <p:nvPr/>
        </p:nvSpPr>
        <p:spPr>
          <a:xfrm>
            <a:off x="8384569" y="4795857"/>
            <a:ext cx="814647" cy="420564"/>
          </a:xfrm>
          <a:prstGeom prst="rect">
            <a:avLst/>
          </a:prstGeom>
          <a:noFill/>
        </p:spPr>
        <p:txBody>
          <a:bodyPr wrap="none" rtlCol="0">
            <a:spAutoFit/>
          </a:bodyPr>
          <a:lstStyle/>
          <a:p>
            <a:r>
              <a:rPr lang="en-US" sz="2133" dirty="0">
                <a:cs typeface="Avenir Light"/>
              </a:rPr>
              <a:t>tasks</a:t>
            </a: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sp>
        <p:nvSpPr>
          <p:cNvPr id="38" name="Rectangle 37"/>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39" name="Rectangle 38"/>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40" name="Rectangle 39"/>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grpSp>
        <p:nvGrpSpPr>
          <p:cNvPr id="41" name="Group 40"/>
          <p:cNvGrpSpPr/>
          <p:nvPr/>
        </p:nvGrpSpPr>
        <p:grpSpPr>
          <a:xfrm>
            <a:off x="7772401" y="3377597"/>
            <a:ext cx="4192858" cy="3040137"/>
            <a:chOff x="5829300" y="2533197"/>
            <a:chExt cx="2826433" cy="2280103"/>
          </a:xfrm>
        </p:grpSpPr>
        <p:sp>
          <p:nvSpPr>
            <p:cNvPr id="42" name="Rectangle 41"/>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43" name="Rectangle 42"/>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4" name="Rectangle 43"/>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2082093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8410207" y="5499099"/>
            <a:ext cx="1273444" cy="1128236"/>
          </a:xfrm>
          <a:prstGeom prst="rect">
            <a:avLst/>
          </a:prstGeom>
        </p:spPr>
      </p:pic>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732689" y="2775893"/>
            <a:ext cx="3143872" cy="3185513"/>
            <a:chOff x="5923729" y="2743323"/>
            <a:chExt cx="2763071" cy="3185513"/>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33" name="TextBox 32"/>
          <p:cNvSpPr txBox="1"/>
          <p:nvPr/>
        </p:nvSpPr>
        <p:spPr>
          <a:xfrm>
            <a:off x="771208" y="4879142"/>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php</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endParaRPr lang="en-US" sz="1867" dirty="0">
              <a:solidFill>
                <a:srgbClr val="3366FF"/>
              </a:solidFill>
              <a:latin typeface="Lucida Console"/>
              <a:cs typeface="Lucida Console"/>
            </a:endParaRP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cxnSp>
        <p:nvCxnSpPr>
          <p:cNvPr id="31" name="Curved Connector 30"/>
          <p:cNvCxnSpPr/>
          <p:nvPr/>
        </p:nvCxnSpPr>
        <p:spPr>
          <a:xfrm flipV="1">
            <a:off x="9031763" y="5354597"/>
            <a:ext cx="447691" cy="281895"/>
          </a:xfrm>
          <a:prstGeom prst="curvedConnector3">
            <a:avLst>
              <a:gd name="adj1" fmla="val 168083"/>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257050" y="5569286"/>
            <a:ext cx="1173719" cy="880049"/>
          </a:xfrm>
          <a:prstGeom prst="rect">
            <a:avLst/>
          </a:prstGeom>
          <a:noFill/>
        </p:spPr>
        <p:txBody>
          <a:bodyPr wrap="none" rtlCol="0">
            <a:spAutoFit/>
          </a:bodyPr>
          <a:lstStyle/>
          <a:p>
            <a:pPr>
              <a:lnSpc>
                <a:spcPct val="80000"/>
              </a:lnSpc>
            </a:pPr>
            <a:r>
              <a:rPr lang="en-US" sz="2133" dirty="0">
                <a:cs typeface="Avenir Light"/>
              </a:rPr>
              <a:t>Process</a:t>
            </a:r>
            <a:br>
              <a:rPr lang="en-US" sz="2133" dirty="0">
                <a:cs typeface="Avenir Light"/>
              </a:rPr>
            </a:br>
            <a:r>
              <a:rPr lang="en-US" sz="2133" dirty="0">
                <a:cs typeface="Avenir Light"/>
              </a:rPr>
              <a:t>from</a:t>
            </a:r>
            <a:br>
              <a:rPr lang="en-US" sz="2133" dirty="0">
                <a:cs typeface="Avenir Light"/>
              </a:rPr>
            </a:br>
            <a:r>
              <a:rPr lang="en-US" sz="2133" dirty="0">
                <a:cs typeface="Avenir Light"/>
              </a:rPr>
              <a:t>Cache</a:t>
            </a:r>
          </a:p>
        </p:txBody>
      </p:sp>
      <p:sp>
        <p:nvSpPr>
          <p:cNvPr id="38" name="TextBox 37"/>
          <p:cNvSpPr txBox="1"/>
          <p:nvPr/>
        </p:nvSpPr>
        <p:spPr>
          <a:xfrm>
            <a:off x="11022490" y="3667683"/>
            <a:ext cx="1173719" cy="880049"/>
          </a:xfrm>
          <a:prstGeom prst="rect">
            <a:avLst/>
          </a:prstGeom>
          <a:noFill/>
        </p:spPr>
        <p:txBody>
          <a:bodyPr wrap="none" rtlCol="0">
            <a:spAutoFit/>
          </a:bodyPr>
          <a:lstStyle/>
          <a:p>
            <a:pPr>
              <a:lnSpc>
                <a:spcPct val="80000"/>
              </a:lnSpc>
            </a:pPr>
            <a:r>
              <a:rPr lang="en-US" sz="2133" dirty="0">
                <a:cs typeface="Avenir Light"/>
              </a:rPr>
              <a:t>Process</a:t>
            </a:r>
            <a:br>
              <a:rPr lang="en-US" sz="2133" dirty="0">
                <a:cs typeface="Avenir Light"/>
              </a:rPr>
            </a:br>
            <a:r>
              <a:rPr lang="en-US" sz="2133" dirty="0">
                <a:cs typeface="Avenir Light"/>
              </a:rPr>
              <a:t>from</a:t>
            </a:r>
            <a:br>
              <a:rPr lang="en-US" sz="2133" dirty="0">
                <a:cs typeface="Avenir Light"/>
              </a:rPr>
            </a:br>
            <a:r>
              <a:rPr lang="en-US" sz="2133" dirty="0">
                <a:cs typeface="Avenir Light"/>
              </a:rPr>
              <a:t>Cache</a:t>
            </a:r>
          </a:p>
        </p:txBody>
      </p:sp>
      <p:sp>
        <p:nvSpPr>
          <p:cNvPr id="39" name="TextBox 38"/>
          <p:cNvSpPr txBox="1"/>
          <p:nvPr/>
        </p:nvSpPr>
        <p:spPr>
          <a:xfrm>
            <a:off x="10991379" y="5721686"/>
            <a:ext cx="1173719" cy="880049"/>
          </a:xfrm>
          <a:prstGeom prst="rect">
            <a:avLst/>
          </a:prstGeom>
          <a:noFill/>
        </p:spPr>
        <p:txBody>
          <a:bodyPr wrap="none" rtlCol="0">
            <a:spAutoFit/>
          </a:bodyPr>
          <a:lstStyle/>
          <a:p>
            <a:pPr>
              <a:lnSpc>
                <a:spcPct val="80000"/>
              </a:lnSpc>
            </a:pPr>
            <a:r>
              <a:rPr lang="en-US" sz="2133" dirty="0">
                <a:cs typeface="Avenir Light"/>
              </a:rPr>
              <a:t>Process</a:t>
            </a:r>
            <a:br>
              <a:rPr lang="en-US" sz="2133" dirty="0">
                <a:cs typeface="Avenir Light"/>
              </a:rPr>
            </a:br>
            <a:r>
              <a:rPr lang="en-US" sz="2133" dirty="0">
                <a:cs typeface="Avenir Light"/>
              </a:rPr>
              <a:t>from</a:t>
            </a:r>
            <a:br>
              <a:rPr lang="en-US" sz="2133" dirty="0">
                <a:cs typeface="Avenir Light"/>
              </a:rPr>
            </a:br>
            <a:r>
              <a:rPr lang="en-US" sz="2133" dirty="0">
                <a:cs typeface="Avenir Light"/>
              </a:rPr>
              <a:t>Cache</a:t>
            </a:r>
          </a:p>
        </p:txBody>
      </p:sp>
      <p:cxnSp>
        <p:nvCxnSpPr>
          <p:cNvPr id="41" name="Curved Connector 40"/>
          <p:cNvCxnSpPr/>
          <p:nvPr/>
        </p:nvCxnSpPr>
        <p:spPr>
          <a:xfrm flipV="1">
            <a:off x="11515626" y="4709317"/>
            <a:ext cx="198356" cy="276244"/>
          </a:xfrm>
          <a:prstGeom prst="curvedConnector3">
            <a:avLst>
              <a:gd name="adj1" fmla="val 253663"/>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flipV="1">
            <a:off x="11627185" y="2642813"/>
            <a:ext cx="198356" cy="276244"/>
          </a:xfrm>
          <a:prstGeom prst="curvedConnector3">
            <a:avLst>
              <a:gd name="adj1" fmla="val 253663"/>
            </a:avLst>
          </a:prstGeom>
          <a:ln>
            <a:solidFill>
              <a:srgbClr val="4D4D4F"/>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44" name="Rectangle 43"/>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45" name="Rectangle 44"/>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grpSp>
        <p:nvGrpSpPr>
          <p:cNvPr id="46" name="Group 45"/>
          <p:cNvGrpSpPr/>
          <p:nvPr/>
        </p:nvGrpSpPr>
        <p:grpSpPr>
          <a:xfrm>
            <a:off x="7772401" y="3377597"/>
            <a:ext cx="4192858" cy="3040137"/>
            <a:chOff x="5829300" y="2533197"/>
            <a:chExt cx="2826433" cy="2280103"/>
          </a:xfrm>
        </p:grpSpPr>
        <p:sp>
          <p:nvSpPr>
            <p:cNvPr id="47" name="Rectangle 46"/>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48" name="Rectangle 47"/>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9" name="Rectangle 48"/>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421940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8410207" y="5499099"/>
            <a:ext cx="1273444" cy="1128236"/>
          </a:xfrm>
          <a:prstGeom prst="rect">
            <a:avLst/>
          </a:prstGeom>
        </p:spPr>
      </p:pic>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745280" y="2775893"/>
            <a:ext cx="3131281" cy="3185513"/>
            <a:chOff x="5923729" y="2743323"/>
            <a:chExt cx="2763071" cy="3185513"/>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33" name="TextBox 32"/>
          <p:cNvSpPr txBox="1"/>
          <p:nvPr/>
        </p:nvSpPr>
        <p:spPr>
          <a:xfrm>
            <a:off x="771208" y="4879142"/>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php</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endParaRPr lang="en-US" sz="1867" dirty="0">
              <a:solidFill>
                <a:srgbClr val="3366FF"/>
              </a:solidFill>
              <a:latin typeface="Lucida Console"/>
              <a:cs typeface="Lucida Console"/>
            </a:endParaRP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cxnSp>
        <p:nvCxnSpPr>
          <p:cNvPr id="30" name="Straight Arrow Connector 29"/>
          <p:cNvCxnSpPr/>
          <p:nvPr/>
        </p:nvCxnSpPr>
        <p:spPr>
          <a:xfrm rot="5400000" flipH="1" flipV="1">
            <a:off x="7630914" y="4432927"/>
            <a:ext cx="1570183" cy="449504"/>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0800000">
            <a:off x="9284231" y="3872587"/>
            <a:ext cx="1277692" cy="905163"/>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0800000" flipV="1">
            <a:off x="9179542" y="2974345"/>
            <a:ext cx="1213045" cy="494147"/>
          </a:xfrm>
          <a:prstGeom prst="straightConnector1">
            <a:avLst/>
          </a:prstGeom>
          <a:ln w="254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9395211" y="3199824"/>
            <a:ext cx="970137" cy="420564"/>
          </a:xfrm>
          <a:prstGeom prst="rect">
            <a:avLst/>
          </a:prstGeom>
          <a:noFill/>
        </p:spPr>
        <p:txBody>
          <a:bodyPr wrap="none" rtlCol="0">
            <a:spAutoFit/>
          </a:bodyPr>
          <a:lstStyle/>
          <a:p>
            <a:r>
              <a:rPr lang="en-US" sz="2133" dirty="0">
                <a:cs typeface="Avenir Light"/>
              </a:rPr>
              <a:t>results</a:t>
            </a:r>
          </a:p>
        </p:txBody>
      </p:sp>
      <p:sp>
        <p:nvSpPr>
          <p:cNvPr id="42" name="TextBox 41"/>
          <p:cNvSpPr txBox="1"/>
          <p:nvPr/>
        </p:nvSpPr>
        <p:spPr>
          <a:xfrm>
            <a:off x="10048711" y="4090659"/>
            <a:ext cx="970137" cy="420564"/>
          </a:xfrm>
          <a:prstGeom prst="rect">
            <a:avLst/>
          </a:prstGeom>
          <a:noFill/>
        </p:spPr>
        <p:txBody>
          <a:bodyPr wrap="none" rtlCol="0">
            <a:spAutoFit/>
          </a:bodyPr>
          <a:lstStyle/>
          <a:p>
            <a:r>
              <a:rPr lang="en-US" sz="2133" dirty="0">
                <a:cs typeface="Avenir Light"/>
              </a:rPr>
              <a:t>results</a:t>
            </a:r>
          </a:p>
        </p:txBody>
      </p:sp>
      <p:sp>
        <p:nvSpPr>
          <p:cNvPr id="43" name="TextBox 42"/>
          <p:cNvSpPr txBox="1"/>
          <p:nvPr/>
        </p:nvSpPr>
        <p:spPr>
          <a:xfrm>
            <a:off x="8324202" y="4693652"/>
            <a:ext cx="970137" cy="420564"/>
          </a:xfrm>
          <a:prstGeom prst="rect">
            <a:avLst/>
          </a:prstGeom>
          <a:noFill/>
        </p:spPr>
        <p:txBody>
          <a:bodyPr wrap="none" rtlCol="0">
            <a:spAutoFit/>
          </a:bodyPr>
          <a:lstStyle/>
          <a:p>
            <a:r>
              <a:rPr lang="en-US" sz="2133" dirty="0">
                <a:cs typeface="Avenir Light"/>
              </a:rPr>
              <a:t>results</a:t>
            </a:r>
          </a:p>
        </p:txBody>
      </p:sp>
      <p:sp>
        <p:nvSpPr>
          <p:cNvPr id="39" name="Rectangle 38"/>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44" name="Rectangle 43"/>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45" name="Rectangle 44"/>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grpSp>
        <p:nvGrpSpPr>
          <p:cNvPr id="46" name="Group 45"/>
          <p:cNvGrpSpPr/>
          <p:nvPr/>
        </p:nvGrpSpPr>
        <p:grpSpPr>
          <a:xfrm>
            <a:off x="7772401" y="3377597"/>
            <a:ext cx="4192858" cy="3040137"/>
            <a:chOff x="5829300" y="2533197"/>
            <a:chExt cx="2826433" cy="2280103"/>
          </a:xfrm>
        </p:grpSpPr>
        <p:sp>
          <p:nvSpPr>
            <p:cNvPr id="47" name="Rectangle 46"/>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48" name="Rectangle 47"/>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9" name="Rectangle 48"/>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357145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8410207" y="5499099"/>
            <a:ext cx="1273444" cy="1128236"/>
          </a:xfrm>
          <a:prstGeom prst="rect">
            <a:avLst/>
          </a:prstGeom>
        </p:spPr>
      </p:pic>
      <p:sp>
        <p:nvSpPr>
          <p:cNvPr id="2" name="Title 1"/>
          <p:cNvSpPr>
            <a:spLocks noGrp="1"/>
          </p:cNvSpPr>
          <p:nvPr>
            <p:ph type="title"/>
          </p:nvPr>
        </p:nvSpPr>
        <p:spPr>
          <a:xfrm>
            <a:off x="609600" y="177304"/>
            <a:ext cx="10972800" cy="1143000"/>
          </a:xfrm>
        </p:spPr>
        <p:txBody>
          <a:bodyPr>
            <a:normAutofit/>
          </a:bodyPr>
          <a:lstStyle/>
          <a:p>
            <a:r>
              <a:rPr lang="en-US" dirty="0"/>
              <a:t>Example: </a:t>
            </a:r>
            <a:r>
              <a:rPr lang="en-US" b="0" dirty="0"/>
              <a:t>Log Mining</a:t>
            </a:r>
          </a:p>
        </p:txBody>
      </p:sp>
      <p:sp>
        <p:nvSpPr>
          <p:cNvPr id="3" name="Content Placeholder 2"/>
          <p:cNvSpPr>
            <a:spLocks noGrp="1"/>
          </p:cNvSpPr>
          <p:nvPr>
            <p:ph idx="1"/>
          </p:nvPr>
        </p:nvSpPr>
        <p:spPr>
          <a:xfrm>
            <a:off x="609600" y="1227984"/>
            <a:ext cx="10972800" cy="1371600"/>
          </a:xfrm>
        </p:spPr>
        <p:txBody>
          <a:bodyPr>
            <a:normAutofit/>
          </a:bodyPr>
          <a:lstStyle/>
          <a:p>
            <a:pPr marL="0" algn="ctr">
              <a:buNone/>
            </a:pPr>
            <a:r>
              <a:rPr lang="en-US" sz="3733" dirty="0">
                <a:solidFill>
                  <a:schemeClr val="bg1">
                    <a:lumMod val="50000"/>
                  </a:schemeClr>
                </a:solidFill>
              </a:rPr>
              <a:t>Load error messages from a log into memory, then interactively search for various patterns</a:t>
            </a:r>
          </a:p>
        </p:txBody>
      </p:sp>
      <p:sp>
        <p:nvSpPr>
          <p:cNvPr id="4" name="TextBox 3"/>
          <p:cNvSpPr txBox="1"/>
          <p:nvPr/>
        </p:nvSpPr>
        <p:spPr>
          <a:xfrm>
            <a:off x="771207" y="2736444"/>
            <a:ext cx="10284576" cy="1549399"/>
          </a:xfrm>
          <a:prstGeom prst="rect">
            <a:avLst/>
          </a:prstGeom>
          <a:noFill/>
        </p:spPr>
        <p:txBody>
          <a:bodyPr wrap="square" rtlCol="0">
            <a:spAutoFit/>
          </a:bodyPr>
          <a:lstStyle/>
          <a:p>
            <a:pPr>
              <a:spcBef>
                <a:spcPts val="800"/>
              </a:spcBef>
            </a:pPr>
            <a:r>
              <a:rPr lang="en-US" sz="1867" dirty="0">
                <a:latin typeface="Lucida Console"/>
                <a:cs typeface="Lucida Console"/>
              </a:rPr>
              <a:t>lines = </a:t>
            </a:r>
            <a:r>
              <a:rPr lang="en-US" sz="1867" dirty="0" err="1">
                <a:latin typeface="Lucida Console"/>
                <a:cs typeface="Lucida Console"/>
              </a:rPr>
              <a:t>spark.textFile</a:t>
            </a:r>
            <a:r>
              <a:rPr lang="en-US" sz="1867" dirty="0">
                <a:latin typeface="Lucida Console"/>
                <a:cs typeface="Lucida Console"/>
              </a:rPr>
              <a:t>(</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hdfs</a:t>
            </a:r>
            <a:r>
              <a:rPr lang="en-US" sz="1867" dirty="0">
                <a:solidFill>
                  <a:srgbClr val="000090"/>
                </a:solidFill>
                <a:latin typeface="Lucida Console"/>
                <a:cs typeface="Lucida Console"/>
              </a:rPr>
              <a:t>://</a:t>
            </a:r>
            <a:r>
              <a:rPr lang="en-US" sz="1867" dirty="0" err="1">
                <a:solidFill>
                  <a:srgbClr val="000090"/>
                </a:solidFill>
                <a:latin typeface="Lucida Console"/>
                <a:cs typeface="Lucida Console"/>
              </a:rPr>
              <a:t>file.txt</a:t>
            </a:r>
            <a:r>
              <a:rPr lang="en-US" sz="1867" dirty="0">
                <a:solidFill>
                  <a:srgbClr val="000090"/>
                </a:solidFill>
                <a:latin typeface="Lucida Console"/>
                <a:cs typeface="Lucida Console"/>
              </a:rPr>
              <a:t>”</a:t>
            </a:r>
            <a:r>
              <a:rPr lang="en-US" sz="1867" dirty="0">
                <a:latin typeface="Lucida Console"/>
                <a:cs typeface="Lucida Console"/>
              </a:rPr>
              <a:t>)</a:t>
            </a:r>
          </a:p>
          <a:p>
            <a:pPr>
              <a:spcBef>
                <a:spcPts val="800"/>
              </a:spcBef>
            </a:pPr>
            <a:r>
              <a:rPr lang="en-US" sz="1867" dirty="0">
                <a:latin typeface="Lucida Console"/>
                <a:cs typeface="Lucida Console"/>
              </a:rPr>
              <a:t>errors = </a:t>
            </a:r>
            <a:r>
              <a:rPr lang="en-US" sz="1867" dirty="0" err="1">
                <a:latin typeface="Lucida Console"/>
                <a:cs typeface="Lucida Console"/>
              </a:rPr>
              <a:t>lines.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s.startswith</a:t>
            </a:r>
            <a:r>
              <a:rPr lang="en-US" sz="1867" dirty="0">
                <a:solidFill>
                  <a:srgbClr val="FF0080"/>
                </a:solidFill>
                <a:latin typeface="Lucida Console"/>
                <a:cs typeface="Lucida Console"/>
              </a:rPr>
              <a:t>(“ERROR”)</a:t>
            </a:r>
            <a:r>
              <a:rPr lang="en-US" sz="1867" dirty="0">
                <a:latin typeface="Lucida Console"/>
                <a:cs typeface="Lucida Console"/>
              </a:rPr>
              <a:t>)</a:t>
            </a:r>
          </a:p>
          <a:p>
            <a:pPr>
              <a:spcBef>
                <a:spcPts val="800"/>
              </a:spcBef>
            </a:pPr>
            <a:r>
              <a:rPr lang="en-US" sz="1867" dirty="0">
                <a:latin typeface="Lucida Console"/>
                <a:cs typeface="Lucida Console"/>
              </a:rPr>
              <a:t>messages = </a:t>
            </a:r>
            <a:r>
              <a:rPr lang="en-US" sz="1867" dirty="0" err="1">
                <a:latin typeface="Lucida Console"/>
                <a:cs typeface="Lucida Console"/>
              </a:rPr>
              <a:t>errors.</a:t>
            </a:r>
            <a:r>
              <a:rPr lang="en-US" sz="1867" dirty="0" err="1">
                <a:solidFill>
                  <a:srgbClr val="3366FF"/>
                </a:solidFill>
                <a:latin typeface="Lucida Console"/>
                <a:cs typeface="Lucida Console"/>
              </a:rPr>
              <a:t>map</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s.split</a:t>
            </a:r>
            <a:r>
              <a:rPr lang="en-US" sz="1867" dirty="0">
                <a:solidFill>
                  <a:srgbClr val="FF0080"/>
                </a:solidFill>
                <a:latin typeface="Lucida Console"/>
                <a:cs typeface="Lucida Console"/>
              </a:rPr>
              <a:t>(“\t”)[2]</a:t>
            </a:r>
            <a:r>
              <a:rPr lang="en-US" sz="1867" dirty="0">
                <a:latin typeface="Lucida Console"/>
                <a:cs typeface="Lucida Console"/>
              </a:rPr>
              <a:t>)</a:t>
            </a:r>
          </a:p>
          <a:p>
            <a:pPr>
              <a:spcBef>
                <a:spcPts val="800"/>
              </a:spcBef>
            </a:pPr>
            <a:r>
              <a:rPr lang="en-US" sz="1867" dirty="0" err="1">
                <a:latin typeface="Lucida Console"/>
                <a:cs typeface="Lucida Console"/>
              </a:rPr>
              <a:t>messages.</a:t>
            </a:r>
            <a:r>
              <a:rPr lang="en-US" sz="1867" dirty="0" err="1">
                <a:solidFill>
                  <a:srgbClr val="3366FF"/>
                </a:solidFill>
                <a:latin typeface="Lucida Console"/>
                <a:cs typeface="Lucida Console"/>
              </a:rPr>
              <a:t>cache</a:t>
            </a:r>
            <a:r>
              <a:rPr lang="en-US" sz="1867" dirty="0">
                <a:latin typeface="Lucida Console"/>
                <a:cs typeface="Lucida Console"/>
              </a:rPr>
              <a:t>()</a:t>
            </a:r>
          </a:p>
        </p:txBody>
      </p:sp>
      <p:grpSp>
        <p:nvGrpSpPr>
          <p:cNvPr id="68" name="Group 67"/>
          <p:cNvGrpSpPr/>
          <p:nvPr/>
        </p:nvGrpSpPr>
        <p:grpSpPr>
          <a:xfrm>
            <a:off x="8732689" y="2775893"/>
            <a:ext cx="3143872" cy="3185513"/>
            <a:chOff x="5923729" y="2743323"/>
            <a:chExt cx="2763071" cy="3185513"/>
          </a:xfrm>
        </p:grpSpPr>
        <p:pic>
          <p:nvPicPr>
            <p:cNvPr id="6" name="Picture 5"/>
            <p:cNvPicPr>
              <a:picLocks noChangeAspect="1"/>
            </p:cNvPicPr>
            <p:nvPr/>
          </p:nvPicPr>
          <p:blipFill>
            <a:blip r:embed="rId3"/>
            <a:stretch>
              <a:fillRect/>
            </a:stretch>
          </p:blipFill>
          <p:spPr>
            <a:xfrm>
              <a:off x="5923729" y="3493655"/>
              <a:ext cx="1128236" cy="1128236"/>
            </a:xfrm>
            <a:prstGeom prst="rect">
              <a:avLst/>
            </a:prstGeom>
          </p:spPr>
        </p:pic>
        <p:pic>
          <p:nvPicPr>
            <p:cNvPr id="7" name="Picture 6"/>
            <p:cNvPicPr>
              <a:picLocks noChangeAspect="1"/>
            </p:cNvPicPr>
            <p:nvPr/>
          </p:nvPicPr>
          <p:blipFill>
            <a:blip r:embed="rId3"/>
            <a:stretch>
              <a:fillRect/>
            </a:stretch>
          </p:blipFill>
          <p:spPr>
            <a:xfrm>
              <a:off x="7558564" y="2743323"/>
              <a:ext cx="1128236" cy="1128236"/>
            </a:xfrm>
            <a:prstGeom prst="rect">
              <a:avLst/>
            </a:prstGeom>
          </p:spPr>
        </p:pic>
        <p:pic>
          <p:nvPicPr>
            <p:cNvPr id="8" name="Picture 7"/>
            <p:cNvPicPr>
              <a:picLocks noChangeAspect="1"/>
            </p:cNvPicPr>
            <p:nvPr/>
          </p:nvPicPr>
          <p:blipFill>
            <a:blip r:embed="rId3"/>
            <a:stretch>
              <a:fillRect/>
            </a:stretch>
          </p:blipFill>
          <p:spPr>
            <a:xfrm>
              <a:off x="7467600" y="4800600"/>
              <a:ext cx="1128236" cy="1128236"/>
            </a:xfrm>
            <a:prstGeom prst="rect">
              <a:avLst/>
            </a:prstGeom>
          </p:spPr>
        </p:pic>
      </p:grpSp>
      <p:sp>
        <p:nvSpPr>
          <p:cNvPr id="15" name="Rounded Rectangle 14"/>
          <p:cNvSpPr/>
          <p:nvPr/>
        </p:nvSpPr>
        <p:spPr>
          <a:xfrm>
            <a:off x="10407983" y="2740103"/>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6" name="Rounded Rectangle 15"/>
          <p:cNvSpPr/>
          <p:nvPr/>
        </p:nvSpPr>
        <p:spPr>
          <a:xfrm>
            <a:off x="7812563" y="5457537"/>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17" name="Rounded Rectangle 16"/>
          <p:cNvSpPr/>
          <p:nvPr/>
        </p:nvSpPr>
        <p:spPr>
          <a:xfrm>
            <a:off x="10286104" y="4795859"/>
            <a:ext cx="1219200" cy="357908"/>
          </a:xfrm>
          <a:prstGeom prst="roundRect">
            <a:avLst/>
          </a:prstGeom>
          <a:solidFill>
            <a:schemeClr val="accent3">
              <a:lumMod val="75000"/>
            </a:schemeClr>
          </a:solidFill>
          <a:ln>
            <a:noFill/>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a:t>Worker</a:t>
            </a:r>
          </a:p>
        </p:txBody>
      </p:sp>
      <p:sp>
        <p:nvSpPr>
          <p:cNvPr id="37" name="TextBox 36"/>
          <p:cNvSpPr txBox="1"/>
          <p:nvPr/>
        </p:nvSpPr>
        <p:spPr>
          <a:xfrm>
            <a:off x="771209" y="4555153"/>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mysql</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p>
        </p:txBody>
      </p:sp>
      <p:sp>
        <p:nvSpPr>
          <p:cNvPr id="33" name="TextBox 32"/>
          <p:cNvSpPr txBox="1"/>
          <p:nvPr/>
        </p:nvSpPr>
        <p:spPr>
          <a:xfrm>
            <a:off x="771208" y="4879142"/>
            <a:ext cx="8514880" cy="379656"/>
          </a:xfrm>
          <a:prstGeom prst="rect">
            <a:avLst/>
          </a:prstGeom>
          <a:noFill/>
        </p:spPr>
        <p:txBody>
          <a:bodyPr wrap="square" rtlCol="0">
            <a:spAutoFit/>
          </a:bodyPr>
          <a:lstStyle/>
          <a:p>
            <a:pPr>
              <a:spcBef>
                <a:spcPts val="533"/>
              </a:spcBef>
            </a:pPr>
            <a:r>
              <a:rPr lang="en-US" sz="1867" dirty="0" err="1">
                <a:latin typeface="Lucida Console"/>
                <a:cs typeface="Lucida Console"/>
              </a:rPr>
              <a:t>messages.</a:t>
            </a:r>
            <a:r>
              <a:rPr lang="en-US" sz="1867" dirty="0" err="1">
                <a:solidFill>
                  <a:srgbClr val="3366FF"/>
                </a:solidFill>
                <a:latin typeface="Lucida Console"/>
                <a:cs typeface="Lucida Console"/>
              </a:rPr>
              <a:t>filter</a:t>
            </a:r>
            <a:r>
              <a:rPr lang="en-US" sz="1867" dirty="0">
                <a:latin typeface="Lucida Console"/>
                <a:cs typeface="Lucida Console"/>
              </a:rPr>
              <a:t>(</a:t>
            </a:r>
            <a:r>
              <a:rPr lang="en-US" sz="1867" dirty="0">
                <a:solidFill>
                  <a:srgbClr val="FF0080"/>
                </a:solidFill>
                <a:latin typeface="Lucida Console"/>
                <a:cs typeface="Lucida Console"/>
              </a:rPr>
              <a:t>lambda s: “</a:t>
            </a:r>
            <a:r>
              <a:rPr lang="en-US" sz="1867" dirty="0" err="1">
                <a:solidFill>
                  <a:srgbClr val="FF0080"/>
                </a:solidFill>
                <a:latin typeface="Lucida Console"/>
                <a:cs typeface="Lucida Console"/>
              </a:rPr>
              <a:t>php</a:t>
            </a:r>
            <a:r>
              <a:rPr lang="en-US" sz="1867" dirty="0">
                <a:solidFill>
                  <a:srgbClr val="FF0080"/>
                </a:solidFill>
                <a:latin typeface="Lucida Console"/>
                <a:cs typeface="Lucida Console"/>
              </a:rPr>
              <a:t>” in s</a:t>
            </a:r>
            <a:r>
              <a:rPr lang="en-US" sz="1867" dirty="0">
                <a:latin typeface="Lucida Console"/>
                <a:cs typeface="Lucida Console"/>
              </a:rPr>
              <a:t>).</a:t>
            </a:r>
            <a:r>
              <a:rPr lang="en-US" sz="1867" dirty="0">
                <a:solidFill>
                  <a:srgbClr val="3366FF"/>
                </a:solidFill>
                <a:latin typeface="Lucida Console"/>
                <a:cs typeface="Lucida Console"/>
              </a:rPr>
              <a:t>count</a:t>
            </a:r>
            <a:r>
              <a:rPr lang="en-US" sz="1867" dirty="0">
                <a:latin typeface="Lucida Console"/>
                <a:cs typeface="Lucida Console"/>
              </a:rPr>
              <a:t>()</a:t>
            </a:r>
            <a:endParaRPr lang="en-US" sz="1867" dirty="0">
              <a:solidFill>
                <a:srgbClr val="3366FF"/>
              </a:solidFill>
              <a:latin typeface="Lucida Console"/>
              <a:cs typeface="Lucida Console"/>
            </a:endParaRPr>
          </a:p>
        </p:txBody>
      </p:sp>
      <p:sp>
        <p:nvSpPr>
          <p:cNvPr id="14" name="Rounded Rectangle 13"/>
          <p:cNvSpPr/>
          <p:nvPr/>
        </p:nvSpPr>
        <p:spPr>
          <a:xfrm>
            <a:off x="8223255" y="3484662"/>
            <a:ext cx="1219200" cy="357908"/>
          </a:xfrm>
          <a:prstGeom prst="roundRect">
            <a:avLst/>
          </a:prstGeom>
          <a:solidFill>
            <a:schemeClr val="accent5">
              <a:lumMod val="75000"/>
            </a:schemeClr>
          </a:solidFill>
          <a:ln>
            <a:noFill/>
            <a:headEnd type="none" w="med" len="med"/>
            <a:tailEnd type="none"/>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Driver</a:t>
            </a:r>
          </a:p>
        </p:txBody>
      </p:sp>
      <p:sp>
        <p:nvSpPr>
          <p:cNvPr id="31" name="Rounded Rectangle 30"/>
          <p:cNvSpPr/>
          <p:nvPr/>
        </p:nvSpPr>
        <p:spPr>
          <a:xfrm>
            <a:off x="1295379" y="5279654"/>
            <a:ext cx="6224451" cy="1578345"/>
          </a:xfrm>
          <a:prstGeom prst="roundRect">
            <a:avLst>
              <a:gd name="adj" fmla="val 5511"/>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FFFFFF"/>
                </a:solidFill>
                <a:latin typeface="Source Sans Pro Light"/>
                <a:cs typeface="Source Sans Pro Light"/>
              </a:rPr>
              <a:t>Cache your data </a:t>
            </a:r>
            <a:r>
              <a:rPr lang="en-US" sz="2400" b="1" dirty="0">
                <a:solidFill>
                  <a:srgbClr val="FFFFFF"/>
                </a:solidFill>
                <a:latin typeface="Source Sans Pro Light"/>
                <a:cs typeface="Source Sans Pro Light"/>
                <a:sym typeface="Wingdings"/>
              </a:rPr>
              <a:t></a:t>
            </a:r>
            <a:r>
              <a:rPr lang="en-US" sz="2400" b="1" dirty="0">
                <a:solidFill>
                  <a:srgbClr val="FFFFFF"/>
                </a:solidFill>
                <a:latin typeface="Source Sans Pro Light"/>
                <a:cs typeface="Source Sans Pro Light"/>
              </a:rPr>
              <a:t> Faster Results</a:t>
            </a:r>
          </a:p>
          <a:p>
            <a:r>
              <a:rPr lang="en-US" sz="2400" b="1" i="1" dirty="0">
                <a:solidFill>
                  <a:srgbClr val="FFFFFF"/>
                </a:solidFill>
                <a:latin typeface="Source Sans Pro Light"/>
                <a:cs typeface="Source Sans Pro Light"/>
              </a:rPr>
              <a:t>Full-text search of Wikipedia</a:t>
            </a:r>
          </a:p>
          <a:p>
            <a:pPr marL="380990" indent="-380990">
              <a:buFont typeface="Arial"/>
              <a:buChar char="•"/>
            </a:pPr>
            <a:r>
              <a:rPr lang="en-US" sz="2400" dirty="0">
                <a:solidFill>
                  <a:srgbClr val="FFFFFF"/>
                </a:solidFill>
                <a:latin typeface="Source Sans Pro Light"/>
                <a:cs typeface="Source Sans Pro Light"/>
              </a:rPr>
              <a:t>60GB on 20 EC2 machines</a:t>
            </a:r>
          </a:p>
          <a:p>
            <a:pPr marL="380990" indent="-380990">
              <a:buFont typeface="Arial"/>
              <a:buChar char="•"/>
            </a:pPr>
            <a:r>
              <a:rPr lang="en-US" sz="2400" dirty="0">
                <a:solidFill>
                  <a:srgbClr val="FFFFFF"/>
                </a:solidFill>
                <a:latin typeface="Source Sans Pro Light"/>
                <a:cs typeface="Source Sans Pro Light"/>
              </a:rPr>
              <a:t>0.5 sec from </a:t>
            </a:r>
            <a:r>
              <a:rPr lang="en-US" sz="2400" dirty="0" err="1">
                <a:solidFill>
                  <a:srgbClr val="FFFFFF"/>
                </a:solidFill>
                <a:latin typeface="Source Sans Pro Light"/>
                <a:cs typeface="Source Sans Pro Light"/>
              </a:rPr>
              <a:t>mem</a:t>
            </a:r>
            <a:r>
              <a:rPr lang="en-US" sz="2400" dirty="0">
                <a:solidFill>
                  <a:srgbClr val="FFFFFF"/>
                </a:solidFill>
                <a:latin typeface="Source Sans Pro Light"/>
                <a:cs typeface="Source Sans Pro Light"/>
              </a:rPr>
              <a:t> vs. 20s for on-disk</a:t>
            </a:r>
          </a:p>
        </p:txBody>
      </p:sp>
      <p:sp>
        <p:nvSpPr>
          <p:cNvPr id="32" name="Rectangle 31"/>
          <p:cNvSpPr/>
          <p:nvPr/>
        </p:nvSpPr>
        <p:spPr>
          <a:xfrm>
            <a:off x="10407983" y="2449062"/>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1</a:t>
            </a:r>
          </a:p>
        </p:txBody>
      </p:sp>
      <p:sp>
        <p:nvSpPr>
          <p:cNvPr id="34" name="Rectangle 33"/>
          <p:cNvSpPr/>
          <p:nvPr/>
        </p:nvSpPr>
        <p:spPr>
          <a:xfrm>
            <a:off x="10321776" y="4522381"/>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2</a:t>
            </a:r>
          </a:p>
        </p:txBody>
      </p:sp>
      <p:sp>
        <p:nvSpPr>
          <p:cNvPr id="35" name="Rectangle 34"/>
          <p:cNvSpPr/>
          <p:nvPr/>
        </p:nvSpPr>
        <p:spPr>
          <a:xfrm>
            <a:off x="8061897" y="5160846"/>
            <a:ext cx="1417556" cy="320596"/>
          </a:xfrm>
          <a:prstGeom prst="rect">
            <a:avLst/>
          </a:prstGeom>
          <a:solidFill>
            <a:schemeClr val="accent4">
              <a:lumMod val="75000"/>
            </a:schemeClr>
          </a:solidFill>
          <a:ln>
            <a:headEnd type="none" w="med" len="med"/>
            <a:tailEnd type="none"/>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2000" dirty="0"/>
              <a:t>Cache 3</a:t>
            </a:r>
          </a:p>
        </p:txBody>
      </p:sp>
      <p:grpSp>
        <p:nvGrpSpPr>
          <p:cNvPr id="36" name="Group 35"/>
          <p:cNvGrpSpPr/>
          <p:nvPr/>
        </p:nvGrpSpPr>
        <p:grpSpPr>
          <a:xfrm>
            <a:off x="7772401" y="3377597"/>
            <a:ext cx="4192858" cy="3040137"/>
            <a:chOff x="5829300" y="2533197"/>
            <a:chExt cx="2826433" cy="2280103"/>
          </a:xfrm>
        </p:grpSpPr>
        <p:sp>
          <p:nvSpPr>
            <p:cNvPr id="38" name="Rectangle 37"/>
            <p:cNvSpPr/>
            <p:nvPr/>
          </p:nvSpPr>
          <p:spPr>
            <a:xfrm>
              <a:off x="7747000" y="2533197"/>
              <a:ext cx="908733" cy="235404"/>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1</a:t>
              </a:r>
            </a:p>
          </p:txBody>
        </p:sp>
        <p:sp>
          <p:nvSpPr>
            <p:cNvPr id="39" name="Rectangle 38"/>
            <p:cNvSpPr/>
            <p:nvPr/>
          </p:nvSpPr>
          <p:spPr>
            <a:xfrm>
              <a:off x="7696201" y="4070682"/>
              <a:ext cx="870436" cy="247318"/>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2</a:t>
              </a:r>
            </a:p>
          </p:txBody>
        </p:sp>
        <p:sp>
          <p:nvSpPr>
            <p:cNvPr id="40" name="Rectangle 39"/>
            <p:cNvSpPr/>
            <p:nvPr/>
          </p:nvSpPr>
          <p:spPr>
            <a:xfrm>
              <a:off x="5829300" y="4566941"/>
              <a:ext cx="878467" cy="246359"/>
            </a:xfrm>
            <a:prstGeom prst="rect">
              <a:avLst/>
            </a:prstGeom>
            <a:solidFill>
              <a:schemeClr val="accent2">
                <a:lumMod val="75000"/>
              </a:schemeClr>
            </a:solidFill>
            <a:ln>
              <a:noFill/>
              <a:headEnd type="none" w="med" len="med"/>
              <a:tailEnd type="none"/>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2000" dirty="0"/>
                <a:t>Partition 3</a:t>
              </a:r>
            </a:p>
          </p:txBody>
        </p:sp>
      </p:grpSp>
    </p:spTree>
    <p:extLst>
      <p:ext uri="{BB962C8B-B14F-4D97-AF65-F5344CB8AC3E}">
        <p14:creationId xmlns:p14="http://schemas.microsoft.com/office/powerpoint/2010/main" val="167338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87036" y="3731960"/>
            <a:ext cx="2592255" cy="1310806"/>
            <a:chOff x="416184" y="3941823"/>
            <a:chExt cx="2592255" cy="1310806"/>
          </a:xfrm>
        </p:grpSpPr>
        <p:grpSp>
          <p:nvGrpSpPr>
            <p:cNvPr id="19" name="Group 18"/>
            <p:cNvGrpSpPr/>
            <p:nvPr/>
          </p:nvGrpSpPr>
          <p:grpSpPr>
            <a:xfrm>
              <a:off x="1788232" y="3941823"/>
              <a:ext cx="1220207" cy="1203613"/>
              <a:chOff x="1681790" y="4987970"/>
              <a:chExt cx="1220207" cy="1203613"/>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36" name="Group 35"/>
          <p:cNvGrpSpPr/>
          <p:nvPr/>
        </p:nvGrpSpPr>
        <p:grpSpPr>
          <a:xfrm>
            <a:off x="842343" y="286249"/>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5" name="TextBox 4"/>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32" name="Group 31"/>
            <p:cNvGrpSpPr/>
            <p:nvPr/>
          </p:nvGrpSpPr>
          <p:grpSpPr>
            <a:xfrm>
              <a:off x="571497" y="926392"/>
              <a:ext cx="1509854" cy="1225201"/>
              <a:chOff x="726811" y="926392"/>
              <a:chExt cx="1509854" cy="1225201"/>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8" name="Picture 27"/>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35" name="Group 34"/>
          <p:cNvGrpSpPr/>
          <p:nvPr/>
        </p:nvGrpSpPr>
        <p:grpSpPr>
          <a:xfrm>
            <a:off x="872103" y="2009105"/>
            <a:ext cx="2172333" cy="1488317"/>
            <a:chOff x="601255" y="2367553"/>
            <a:chExt cx="2172333" cy="1488317"/>
          </a:xfrm>
        </p:grpSpPr>
        <p:grpSp>
          <p:nvGrpSpPr>
            <p:cNvPr id="18" name="Group 17"/>
            <p:cNvGrpSpPr/>
            <p:nvPr/>
          </p:nvGrpSpPr>
          <p:grpSpPr>
            <a:xfrm>
              <a:off x="2023082" y="2367553"/>
              <a:ext cx="750506" cy="1488317"/>
              <a:chOff x="1949242" y="2982369"/>
              <a:chExt cx="750506" cy="1488317"/>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10" name="TextBox 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31" name="Group 30"/>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grpSp>
        <p:nvGrpSpPr>
          <p:cNvPr id="33" name="Group 32"/>
          <p:cNvGrpSpPr/>
          <p:nvPr/>
        </p:nvGrpSpPr>
        <p:grpSpPr>
          <a:xfrm>
            <a:off x="969268" y="5277304"/>
            <a:ext cx="2410049" cy="1211730"/>
            <a:chOff x="698576" y="5320605"/>
            <a:chExt cx="2410049" cy="1211730"/>
          </a:xfrm>
        </p:grpSpPr>
        <p:grpSp>
          <p:nvGrpSpPr>
            <p:cNvPr id="24" name="Group 23"/>
            <p:cNvGrpSpPr/>
            <p:nvPr/>
          </p:nvGrpSpPr>
          <p:grpSpPr>
            <a:xfrm>
              <a:off x="1688043" y="5320605"/>
              <a:ext cx="1420582" cy="1196939"/>
              <a:chOff x="1581605" y="5001318"/>
              <a:chExt cx="1420582" cy="1196939"/>
            </a:xfrm>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26" name="TextBox 2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sp>
        <p:nvSpPr>
          <p:cNvPr id="37" name="Title 40"/>
          <p:cNvSpPr txBox="1">
            <a:spLocks/>
          </p:cNvSpPr>
          <p:nvPr/>
        </p:nvSpPr>
        <p:spPr>
          <a:xfrm>
            <a:off x="5963139" y="150146"/>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sp>
        <p:nvSpPr>
          <p:cNvPr id="38" name="Content Placeholder 6"/>
          <p:cNvSpPr txBox="1">
            <a:spLocks/>
          </p:cNvSpPr>
          <p:nvPr/>
        </p:nvSpPr>
        <p:spPr>
          <a:xfrm>
            <a:off x="5736491" y="3787082"/>
            <a:ext cx="6376683" cy="3846324"/>
          </a:xfrm>
          <a:prstGeom prst="rect">
            <a:avLst/>
          </a:prstGeom>
        </p:spPr>
        <p:txBody>
          <a:bodyPr vert="horz" lIns="91440" tIns="45720" rIns="91440" bIns="45720" rtlCol="0">
            <a:normAutofit/>
          </a:bodyPr>
          <a:lstStyle>
            <a:lvl1pPr marL="457200" indent="-442913" algn="l" defTabSz="914377" rtl="0" eaLnBrk="1" latinLnBrk="0" hangingPunct="1">
              <a:lnSpc>
                <a:spcPct val="90000"/>
              </a:lnSpc>
              <a:spcBef>
                <a:spcPts val="2200"/>
              </a:spcBef>
              <a:buClr>
                <a:schemeClr val="tx1"/>
              </a:buClr>
              <a:buSzPct val="100000"/>
              <a:buFont typeface="Wingdings" charset="2"/>
              <a:buChar char="Ø"/>
              <a:defRPr sz="2800" b="0" i="0" kern="1200">
                <a:solidFill>
                  <a:schemeClr val="tx1"/>
                </a:solidFill>
                <a:uFillTx/>
                <a:latin typeface="+mn-lt"/>
                <a:ea typeface="Helvetica Neue Light" charset="0"/>
                <a:cs typeface="Helvetica Neue Light" charset="0"/>
              </a:defRPr>
            </a:lvl1pPr>
            <a:lvl2pPr marL="914400" indent="-457200" algn="l" defTabSz="914377" rtl="0" eaLnBrk="1" latinLnBrk="0" hangingPunct="1">
              <a:lnSpc>
                <a:spcPct val="90000"/>
              </a:lnSpc>
              <a:spcBef>
                <a:spcPts val="500"/>
              </a:spcBef>
              <a:buFont typeface="Wingdings" charset="2"/>
              <a:buChar char="Ø"/>
              <a:defRPr sz="2400" b="0" i="0" kern="1200">
                <a:solidFill>
                  <a:schemeClr val="tx1"/>
                </a:solidFill>
                <a:uFillTx/>
                <a:latin typeface="+mn-lt"/>
                <a:ea typeface="Helvetica Neue Light" charset="0"/>
                <a:cs typeface="Helvetica Neue Light" charset="0"/>
              </a:defRPr>
            </a:lvl2pPr>
            <a:lvl3pPr marL="1373188" indent="-311150" algn="l" defTabSz="914377" rtl="0" eaLnBrk="1" latinLnBrk="0" hangingPunct="1">
              <a:lnSpc>
                <a:spcPct val="90000"/>
              </a:lnSpc>
              <a:spcBef>
                <a:spcPts val="500"/>
              </a:spcBef>
              <a:buFont typeface="Wingdings" charset="2"/>
              <a:buChar char="Ø"/>
              <a:defRPr sz="2000" b="0" i="0" kern="1200">
                <a:solidFill>
                  <a:schemeClr val="tx1"/>
                </a:solidFill>
                <a:uFillTx/>
                <a:latin typeface="+mn-lt"/>
                <a:ea typeface="Helvetica Neue Light" charset="0"/>
                <a:cs typeface="Helvetica Neue Light" charset="0"/>
              </a:defRPr>
            </a:lvl3pPr>
            <a:lvl4pPr marL="1830388" indent="-236538" algn="l" defTabSz="914377" rtl="0" eaLnBrk="1" latinLnBrk="0" hangingPunct="1">
              <a:lnSpc>
                <a:spcPct val="90000"/>
              </a:lnSpc>
              <a:spcBef>
                <a:spcPts val="500"/>
              </a:spcBef>
              <a:buFont typeface="Wingdings" charset="2"/>
              <a:buChar char="Ø"/>
              <a:defRPr sz="1800" b="0" i="0" kern="1200">
                <a:solidFill>
                  <a:schemeClr val="tx1"/>
                </a:solidFill>
                <a:uFillTx/>
                <a:latin typeface="+mn-lt"/>
                <a:ea typeface="Helvetica Neue Light" charset="0"/>
                <a:cs typeface="Helvetica Neue Light" charset="0"/>
              </a:defRPr>
            </a:lvl4pPr>
            <a:lvl5pPr marL="2287588" indent="-234950" algn="l" defTabSz="914377" rtl="0" eaLnBrk="1" latinLnBrk="0" hangingPunct="1">
              <a:lnSpc>
                <a:spcPct val="90000"/>
              </a:lnSpc>
              <a:spcBef>
                <a:spcPts val="500"/>
              </a:spcBef>
              <a:buFont typeface="Wingdings" charset="2"/>
              <a:buChar char="Ø"/>
              <a:defRPr sz="1800" b="0" i="0" kern="1200">
                <a:solidFill>
                  <a:schemeClr val="tx1"/>
                </a:solidFill>
                <a:uFillTx/>
                <a:latin typeface="+mn-lt"/>
                <a:ea typeface="Helvetica Neue Light" charset="0"/>
                <a:cs typeface="Helvetica Neue Light"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uFillTx/>
                <a:latin typeface="+mn-lt"/>
                <a:ea typeface="+mn-ea"/>
                <a:cs typeface="+mn-cs"/>
              </a:defRPr>
            </a:lvl9pPr>
          </a:lstStyle>
          <a:p>
            <a:pPr marL="0" indent="0">
              <a:lnSpc>
                <a:spcPct val="100000"/>
              </a:lnSpc>
              <a:buFont typeface="Wingdings" charset="2"/>
              <a:buNone/>
            </a:pPr>
            <a:r>
              <a:rPr lang="en-US" dirty="0"/>
              <a:t>Data is </a:t>
            </a:r>
            <a:r>
              <a:rPr lang="en-US" i="1" dirty="0"/>
              <a:t>periodically</a:t>
            </a:r>
            <a:r>
              <a:rPr lang="en-US" dirty="0"/>
              <a:t> </a:t>
            </a:r>
            <a:r>
              <a:rPr lang="en-US" b="1" dirty="0" err="1"/>
              <a:t>ETL</a:t>
            </a:r>
            <a:r>
              <a:rPr lang="en-US" dirty="0" err="1"/>
              <a:t>ed</a:t>
            </a:r>
            <a:r>
              <a:rPr lang="en-US" dirty="0"/>
              <a:t> into the data warehouse:</a:t>
            </a:r>
          </a:p>
          <a:p>
            <a:pPr lvl="1">
              <a:lnSpc>
                <a:spcPct val="100000"/>
              </a:lnSpc>
            </a:pPr>
            <a:r>
              <a:rPr lang="en-US" b="1" dirty="0"/>
              <a:t>Extracted</a:t>
            </a:r>
            <a:r>
              <a:rPr lang="en-US" dirty="0"/>
              <a:t> from remote sources</a:t>
            </a:r>
          </a:p>
          <a:p>
            <a:pPr lvl="1">
              <a:lnSpc>
                <a:spcPct val="100000"/>
              </a:lnSpc>
            </a:pPr>
            <a:r>
              <a:rPr lang="en-US" b="1" dirty="0"/>
              <a:t>Transformed</a:t>
            </a:r>
            <a:r>
              <a:rPr lang="en-US" dirty="0"/>
              <a:t> to standard schemas</a:t>
            </a:r>
          </a:p>
          <a:p>
            <a:pPr lvl="1">
              <a:lnSpc>
                <a:spcPct val="100000"/>
              </a:lnSpc>
            </a:pPr>
            <a:r>
              <a:rPr lang="en-US" b="1" dirty="0"/>
              <a:t>Loaded</a:t>
            </a:r>
            <a:r>
              <a:rPr lang="en-US" dirty="0"/>
              <a:t> into the (typically) relational (SQL) data system</a:t>
            </a:r>
          </a:p>
        </p:txBody>
      </p:sp>
      <p:pic>
        <p:nvPicPr>
          <p:cNvPr id="39" name="Picture 3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27858" y="1242050"/>
            <a:ext cx="2140999" cy="2372300"/>
          </a:xfrm>
          <a:prstGeom prst="rect">
            <a:avLst/>
          </a:prstGeom>
        </p:spPr>
      </p:pic>
      <p:grpSp>
        <p:nvGrpSpPr>
          <p:cNvPr id="40" name="Group 39"/>
          <p:cNvGrpSpPr/>
          <p:nvPr/>
        </p:nvGrpSpPr>
        <p:grpSpPr>
          <a:xfrm>
            <a:off x="3296637" y="1277296"/>
            <a:ext cx="1650734" cy="4939743"/>
            <a:chOff x="2394924" y="1277295"/>
            <a:chExt cx="1650734" cy="4939743"/>
          </a:xfrm>
        </p:grpSpPr>
        <p:sp>
          <p:nvSpPr>
            <p:cNvPr id="44" name="Right Arrow 43"/>
            <p:cNvSpPr/>
            <p:nvPr/>
          </p:nvSpPr>
          <p:spPr>
            <a:xfrm rot="1433144">
              <a:off x="2501504" y="1277295"/>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5" name="Right Arrow 44"/>
            <p:cNvSpPr/>
            <p:nvPr/>
          </p:nvSpPr>
          <p:spPr>
            <a:xfrm rot="20220076">
              <a:off x="2469210" y="2361956"/>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6" name="Right Arrow 45"/>
            <p:cNvSpPr/>
            <p:nvPr/>
          </p:nvSpPr>
          <p:spPr>
            <a:xfrm rot="19310221">
              <a:off x="2394924" y="3408901"/>
              <a:ext cx="1650734"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7" name="Right Arrow 46"/>
            <p:cNvSpPr/>
            <p:nvPr/>
          </p:nvSpPr>
          <p:spPr>
            <a:xfrm rot="18431872">
              <a:off x="2103159" y="4642091"/>
              <a:ext cx="2262192"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grpSp>
      <p:sp>
        <p:nvSpPr>
          <p:cNvPr id="48" name="Content Placeholder 6"/>
          <p:cNvSpPr txBox="1">
            <a:spLocks/>
          </p:cNvSpPr>
          <p:nvPr/>
        </p:nvSpPr>
        <p:spPr>
          <a:xfrm>
            <a:off x="6881479" y="1627550"/>
            <a:ext cx="4466075" cy="160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Collects and organizes historical data from multiple sources</a:t>
            </a:r>
          </a:p>
        </p:txBody>
      </p:sp>
    </p:spTree>
    <p:extLst>
      <p:ext uri="{BB962C8B-B14F-4D97-AF65-F5344CB8AC3E}">
        <p14:creationId xmlns:p14="http://schemas.microsoft.com/office/powerpoint/2010/main" val="1834120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500"/>
                                        <p:tgtEl>
                                          <p:spTgt spid="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fade">
                                      <p:cBhvr>
                                        <p:cTn id="22" dur="500"/>
                                        <p:tgtEl>
                                          <p:spTgt spid="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animEffect transition="in" filter="fade">
                                      <p:cBhvr>
                                        <p:cTn id="27"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Spark Demo</a:t>
            </a:r>
          </a:p>
        </p:txBody>
      </p:sp>
    </p:spTree>
    <p:extLst>
      <p:ext uri="{BB962C8B-B14F-4D97-AF65-F5344CB8AC3E}">
        <p14:creationId xmlns:p14="http://schemas.microsoft.com/office/powerpoint/2010/main" val="3211730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(1/2)</a:t>
            </a:r>
          </a:p>
        </p:txBody>
      </p:sp>
      <p:sp>
        <p:nvSpPr>
          <p:cNvPr id="3" name="Content Placeholder 2"/>
          <p:cNvSpPr>
            <a:spLocks noGrp="1"/>
          </p:cNvSpPr>
          <p:nvPr>
            <p:ph idx="1"/>
          </p:nvPr>
        </p:nvSpPr>
        <p:spPr/>
        <p:txBody>
          <a:bodyPr>
            <a:normAutofit lnSpcReduction="10000"/>
          </a:bodyPr>
          <a:lstStyle/>
          <a:p>
            <a:r>
              <a:rPr lang="en-US" dirty="0"/>
              <a:t>ETL is used to bring data from operational data stores into a data warehouse.</a:t>
            </a:r>
          </a:p>
          <a:p>
            <a:pPr lvl="1"/>
            <a:r>
              <a:rPr lang="en-US" dirty="0"/>
              <a:t>Many ways to organize tabular data warehouse, e.g. star and snowflake schemas.</a:t>
            </a:r>
          </a:p>
          <a:p>
            <a:r>
              <a:rPr lang="en-US" dirty="0"/>
              <a:t>Online Analytics Processing (OLAP) techniques let us analyze data in data warehouse.</a:t>
            </a:r>
          </a:p>
          <a:p>
            <a:r>
              <a:rPr lang="en-US" dirty="0"/>
              <a:t>Unstructured data is hard to store in a tabular format in a way that is amenable to standard techniques, e.g. finding pictures of cats.</a:t>
            </a:r>
          </a:p>
          <a:p>
            <a:pPr lvl="1"/>
            <a:r>
              <a:rPr lang="en-US" dirty="0"/>
              <a:t>Resulting new paradigm: The Data Lake.</a:t>
            </a:r>
          </a:p>
        </p:txBody>
      </p:sp>
    </p:spTree>
    <p:extLst>
      <p:ext uri="{BB962C8B-B14F-4D97-AF65-F5344CB8AC3E}">
        <p14:creationId xmlns:p14="http://schemas.microsoft.com/office/powerpoint/2010/main" val="3892791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(2/2)</a:t>
            </a:r>
          </a:p>
        </p:txBody>
      </p:sp>
      <p:sp>
        <p:nvSpPr>
          <p:cNvPr id="3" name="Content Placeholder 2"/>
          <p:cNvSpPr>
            <a:spLocks noGrp="1"/>
          </p:cNvSpPr>
          <p:nvPr>
            <p:ph idx="1"/>
          </p:nvPr>
        </p:nvSpPr>
        <p:spPr/>
        <p:txBody>
          <a:bodyPr>
            <a:normAutofit/>
          </a:bodyPr>
          <a:lstStyle/>
          <a:p>
            <a:r>
              <a:rPr lang="en-US" dirty="0"/>
              <a:t>Data Lake is enabled by two key ideas:</a:t>
            </a:r>
          </a:p>
          <a:p>
            <a:pPr lvl="1"/>
            <a:r>
              <a:rPr lang="en-US" dirty="0"/>
              <a:t>Distributed file storage.</a:t>
            </a:r>
          </a:p>
          <a:p>
            <a:pPr lvl="1"/>
            <a:r>
              <a:rPr lang="en-US" dirty="0"/>
              <a:t>Distributed computation.</a:t>
            </a:r>
          </a:p>
          <a:p>
            <a:r>
              <a:rPr lang="en-US" dirty="0"/>
              <a:t>Distributed file storage involves replication of data.</a:t>
            </a:r>
          </a:p>
          <a:p>
            <a:pPr lvl="1"/>
            <a:r>
              <a:rPr lang="en-US" dirty="0"/>
              <a:t>Better speed and reliability, but more costly.</a:t>
            </a:r>
          </a:p>
          <a:p>
            <a:r>
              <a:rPr lang="en-US" dirty="0"/>
              <a:t>Distributed computation made easier by map reduce.</a:t>
            </a:r>
          </a:p>
          <a:p>
            <a:pPr lvl="1"/>
            <a:r>
              <a:rPr lang="en-US" dirty="0"/>
              <a:t>Hadoop: Open-source implementation of distributed file storage and computation.</a:t>
            </a:r>
          </a:p>
          <a:p>
            <a:pPr lvl="1"/>
            <a:r>
              <a:rPr lang="en-US" dirty="0"/>
              <a:t>Spark: Typically faster and easier to use than Hadoop.</a:t>
            </a:r>
          </a:p>
        </p:txBody>
      </p:sp>
    </p:spTree>
    <p:extLst>
      <p:ext uri="{BB962C8B-B14F-4D97-AF65-F5344CB8AC3E}">
        <p14:creationId xmlns:p14="http://schemas.microsoft.com/office/powerpoint/2010/main" val="97476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a:t>
            </a:r>
            <a:r>
              <a:rPr lang="en-US" dirty="0"/>
              <a:t>xtract </a:t>
            </a:r>
            <a:r>
              <a:rPr lang="en-US" dirty="0">
                <a:sym typeface="Wingdings"/>
              </a:rPr>
              <a:t></a:t>
            </a:r>
            <a:r>
              <a:rPr lang="en-US" dirty="0"/>
              <a:t> </a:t>
            </a:r>
            <a:r>
              <a:rPr lang="en-US" b="1" u="sng" dirty="0"/>
              <a:t>T</a:t>
            </a:r>
            <a:r>
              <a:rPr lang="en-US" dirty="0"/>
              <a:t>ransform </a:t>
            </a:r>
            <a:r>
              <a:rPr lang="en-US" dirty="0">
                <a:sym typeface="Wingdings"/>
              </a:rPr>
              <a:t> </a:t>
            </a:r>
            <a:r>
              <a:rPr lang="en-US" b="1" u="sng" dirty="0"/>
              <a:t>L</a:t>
            </a:r>
            <a:r>
              <a:rPr lang="en-US" dirty="0"/>
              <a:t>oad (ETL)</a:t>
            </a:r>
          </a:p>
        </p:txBody>
      </p:sp>
      <p:sp>
        <p:nvSpPr>
          <p:cNvPr id="3" name="Content Placeholder 2"/>
          <p:cNvSpPr>
            <a:spLocks noGrp="1"/>
          </p:cNvSpPr>
          <p:nvPr>
            <p:ph idx="1"/>
          </p:nvPr>
        </p:nvSpPr>
        <p:spPr/>
        <p:txBody>
          <a:bodyPr/>
          <a:lstStyle/>
          <a:p>
            <a:pPr marL="14287" indent="0">
              <a:buNone/>
            </a:pPr>
            <a:r>
              <a:rPr lang="en-US" b="1" dirty="0"/>
              <a:t>Extract &amp; Load:</a:t>
            </a:r>
            <a:r>
              <a:rPr lang="en-US" dirty="0"/>
              <a:t> provides a snapshot of operational data</a:t>
            </a:r>
          </a:p>
          <a:p>
            <a:pPr lvl="1"/>
            <a:r>
              <a:rPr lang="en-US" dirty="0"/>
              <a:t>Historical snapshot</a:t>
            </a:r>
          </a:p>
          <a:p>
            <a:pPr lvl="1"/>
            <a:r>
              <a:rPr lang="en-US" dirty="0"/>
              <a:t>Data in a single system</a:t>
            </a:r>
          </a:p>
          <a:p>
            <a:pPr lvl="1"/>
            <a:r>
              <a:rPr lang="en-US" dirty="0"/>
              <a:t>Isolates analytics queries (e.g., Deep Learning) from business critical services (e.g., processing user purchase)</a:t>
            </a:r>
          </a:p>
          <a:p>
            <a:pPr lvl="1"/>
            <a:r>
              <a:rPr lang="en-US" dirty="0"/>
              <a:t>Easy!</a:t>
            </a:r>
          </a:p>
          <a:p>
            <a:pPr marL="14287" indent="0">
              <a:buNone/>
            </a:pPr>
            <a:r>
              <a:rPr lang="en-US" b="1" dirty="0"/>
              <a:t>Transform: </a:t>
            </a:r>
            <a:r>
              <a:rPr lang="en-US" dirty="0"/>
              <a:t>clean and prepare data for analytics in a unified representation</a:t>
            </a:r>
          </a:p>
          <a:p>
            <a:pPr lvl="1"/>
            <a:r>
              <a:rPr lang="en-US" b="1" dirty="0"/>
              <a:t>Difficult </a:t>
            </a:r>
            <a:r>
              <a:rPr lang="en-US" b="1" dirty="0">
                <a:sym typeface="Wingdings"/>
              </a:rPr>
              <a:t> </a:t>
            </a:r>
            <a:r>
              <a:rPr lang="en-US" dirty="0">
                <a:sym typeface="Wingdings"/>
              </a:rPr>
              <a:t>often requires specialized code and tools</a:t>
            </a:r>
            <a:endParaRPr lang="en-US" b="1" dirty="0"/>
          </a:p>
          <a:p>
            <a:pPr lvl="1"/>
            <a:r>
              <a:rPr lang="en-US" dirty="0"/>
              <a:t>Different schemas, encodings, granularities</a:t>
            </a:r>
          </a:p>
        </p:txBody>
      </p:sp>
    </p:spTree>
    <p:extLst>
      <p:ext uri="{BB962C8B-B14F-4D97-AF65-F5344CB8AC3E}">
        <p14:creationId xmlns:p14="http://schemas.microsoft.com/office/powerpoint/2010/main" val="24284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87036" y="3731960"/>
            <a:ext cx="2592255" cy="1310806"/>
            <a:chOff x="416184" y="3941823"/>
            <a:chExt cx="2592255" cy="1310806"/>
          </a:xfrm>
        </p:grpSpPr>
        <p:grpSp>
          <p:nvGrpSpPr>
            <p:cNvPr id="19" name="Group 18"/>
            <p:cNvGrpSpPr/>
            <p:nvPr/>
          </p:nvGrpSpPr>
          <p:grpSpPr>
            <a:xfrm>
              <a:off x="1788232" y="3941823"/>
              <a:ext cx="1220207" cy="1203613"/>
              <a:chOff x="1681790" y="4987970"/>
              <a:chExt cx="1220207" cy="1203613"/>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640" y="5359997"/>
                <a:ext cx="750506" cy="831586"/>
              </a:xfrm>
              <a:prstGeom prst="rect">
                <a:avLst/>
              </a:prstGeom>
            </p:spPr>
          </p:pic>
          <p:sp>
            <p:nvSpPr>
              <p:cNvPr id="14" name="TextBox 13"/>
              <p:cNvSpPr txBox="1"/>
              <p:nvPr/>
            </p:nvSpPr>
            <p:spPr>
              <a:xfrm>
                <a:off x="1681790" y="4987970"/>
                <a:ext cx="1220207" cy="369332"/>
              </a:xfrm>
              <a:prstGeom prst="rect">
                <a:avLst/>
              </a:prstGeom>
              <a:noFill/>
            </p:spPr>
            <p:txBody>
              <a:bodyPr wrap="none" rtlCol="0">
                <a:spAutoFit/>
              </a:bodyPr>
              <a:lstStyle/>
              <a:p>
                <a:pPr algn="ctr"/>
                <a:r>
                  <a:rPr lang="en-US"/>
                  <a:t>Inventory</a:t>
                </a:r>
                <a:endParaRPr lang="en-US" dirty="0"/>
              </a:p>
            </p:txBody>
          </p:sp>
        </p:gr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184" y="3965397"/>
              <a:ext cx="1820481" cy="1287232"/>
            </a:xfrm>
            <a:prstGeom prst="rect">
              <a:avLst/>
            </a:prstGeom>
          </p:spPr>
        </p:pic>
      </p:grpSp>
      <p:grpSp>
        <p:nvGrpSpPr>
          <p:cNvPr id="36" name="Group 35"/>
          <p:cNvGrpSpPr/>
          <p:nvPr/>
        </p:nvGrpSpPr>
        <p:grpSpPr>
          <a:xfrm>
            <a:off x="842343" y="286249"/>
            <a:ext cx="2236568" cy="1488317"/>
            <a:chOff x="571497" y="793283"/>
            <a:chExt cx="2236568" cy="1488317"/>
          </a:xfrm>
        </p:grpSpPr>
        <p:grpSp>
          <p:nvGrpSpPr>
            <p:cNvPr id="17" name="Group 16"/>
            <p:cNvGrpSpPr/>
            <p:nvPr/>
          </p:nvGrpSpPr>
          <p:grpSpPr>
            <a:xfrm>
              <a:off x="1988609" y="793283"/>
              <a:ext cx="819456" cy="1488317"/>
              <a:chOff x="1914768" y="1261472"/>
              <a:chExt cx="819456" cy="1488317"/>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242" y="1918203"/>
                <a:ext cx="750506" cy="831586"/>
              </a:xfrm>
              <a:prstGeom prst="rect">
                <a:avLst/>
              </a:prstGeom>
            </p:spPr>
          </p:pic>
          <p:sp>
            <p:nvSpPr>
              <p:cNvPr id="5" name="TextBox 4"/>
              <p:cNvSpPr txBox="1"/>
              <p:nvPr/>
            </p:nvSpPr>
            <p:spPr>
              <a:xfrm>
                <a:off x="1914768" y="1261472"/>
                <a:ext cx="819456" cy="646331"/>
              </a:xfrm>
              <a:prstGeom prst="rect">
                <a:avLst/>
              </a:prstGeom>
              <a:noFill/>
            </p:spPr>
            <p:txBody>
              <a:bodyPr wrap="none" rtlCol="0">
                <a:spAutoFit/>
              </a:bodyPr>
              <a:lstStyle/>
              <a:p>
                <a:pPr algn="ctr"/>
                <a:r>
                  <a:rPr lang="en-US" dirty="0"/>
                  <a:t>Sales</a:t>
                </a:r>
              </a:p>
              <a:p>
                <a:pPr algn="ctr"/>
                <a:r>
                  <a:rPr lang="en-US" dirty="0"/>
                  <a:t>(Asia)</a:t>
                </a:r>
              </a:p>
            </p:txBody>
          </p:sp>
        </p:grpSp>
        <p:grpSp>
          <p:nvGrpSpPr>
            <p:cNvPr id="32" name="Group 31"/>
            <p:cNvGrpSpPr/>
            <p:nvPr/>
          </p:nvGrpSpPr>
          <p:grpSpPr>
            <a:xfrm>
              <a:off x="571497" y="926392"/>
              <a:ext cx="1509854" cy="1225201"/>
              <a:chOff x="726811" y="926392"/>
              <a:chExt cx="1509854" cy="1225201"/>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1" y="926392"/>
                <a:ext cx="1199225" cy="1225201"/>
              </a:xfrm>
              <a:prstGeom prst="rect">
                <a:avLst/>
              </a:prstGeom>
            </p:spPr>
          </p:pic>
          <p:pic>
            <p:nvPicPr>
              <p:cNvPr id="28" name="Picture 27"/>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9741" y="1447319"/>
                <a:ext cx="696924" cy="580770"/>
              </a:xfrm>
              <a:prstGeom prst="rect">
                <a:avLst/>
              </a:prstGeom>
            </p:spPr>
          </p:pic>
        </p:grpSp>
      </p:grpSp>
      <p:grpSp>
        <p:nvGrpSpPr>
          <p:cNvPr id="35" name="Group 34"/>
          <p:cNvGrpSpPr/>
          <p:nvPr/>
        </p:nvGrpSpPr>
        <p:grpSpPr>
          <a:xfrm>
            <a:off x="872103" y="2009105"/>
            <a:ext cx="2172333" cy="1488317"/>
            <a:chOff x="601255" y="2367553"/>
            <a:chExt cx="2172333" cy="1488317"/>
          </a:xfrm>
        </p:grpSpPr>
        <p:grpSp>
          <p:nvGrpSpPr>
            <p:cNvPr id="18" name="Group 17"/>
            <p:cNvGrpSpPr/>
            <p:nvPr/>
          </p:nvGrpSpPr>
          <p:grpSpPr>
            <a:xfrm>
              <a:off x="2023082" y="2367553"/>
              <a:ext cx="750506" cy="1488317"/>
              <a:chOff x="1949242" y="2982369"/>
              <a:chExt cx="750506" cy="1488317"/>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242" y="3639100"/>
                <a:ext cx="750506" cy="831586"/>
              </a:xfrm>
              <a:prstGeom prst="rect">
                <a:avLst/>
              </a:prstGeom>
            </p:spPr>
          </p:pic>
          <p:sp>
            <p:nvSpPr>
              <p:cNvPr id="10" name="TextBox 9"/>
              <p:cNvSpPr txBox="1"/>
              <p:nvPr/>
            </p:nvSpPr>
            <p:spPr>
              <a:xfrm>
                <a:off x="1952438" y="2982369"/>
                <a:ext cx="744114" cy="646331"/>
              </a:xfrm>
              <a:prstGeom prst="rect">
                <a:avLst/>
              </a:prstGeom>
              <a:noFill/>
            </p:spPr>
            <p:txBody>
              <a:bodyPr wrap="none" rtlCol="0">
                <a:spAutoFit/>
              </a:bodyPr>
              <a:lstStyle/>
              <a:p>
                <a:pPr algn="ctr"/>
                <a:r>
                  <a:rPr lang="en-US" dirty="0"/>
                  <a:t>Sales</a:t>
                </a:r>
              </a:p>
              <a:p>
                <a:pPr algn="ctr"/>
                <a:r>
                  <a:rPr lang="en-US" dirty="0"/>
                  <a:t>(US)</a:t>
                </a:r>
              </a:p>
            </p:txBody>
          </p:sp>
        </p:grpSp>
        <p:grpSp>
          <p:nvGrpSpPr>
            <p:cNvPr id="31" name="Group 30"/>
            <p:cNvGrpSpPr/>
            <p:nvPr/>
          </p:nvGrpSpPr>
          <p:grpSpPr>
            <a:xfrm>
              <a:off x="601255" y="2586615"/>
              <a:ext cx="1450339" cy="1225201"/>
              <a:chOff x="726810" y="2586615"/>
              <a:chExt cx="1450339" cy="1225201"/>
            </a:xfrm>
          </p:grpSpPr>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10" y="2586615"/>
                <a:ext cx="1199225" cy="1225201"/>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9739" y="3099837"/>
                <a:ext cx="637410" cy="637410"/>
              </a:xfrm>
              <a:prstGeom prst="rect">
                <a:avLst/>
              </a:prstGeom>
            </p:spPr>
          </p:pic>
        </p:grpSp>
      </p:grpSp>
      <p:grpSp>
        <p:nvGrpSpPr>
          <p:cNvPr id="33" name="Group 32"/>
          <p:cNvGrpSpPr/>
          <p:nvPr/>
        </p:nvGrpSpPr>
        <p:grpSpPr>
          <a:xfrm>
            <a:off x="969268" y="5277304"/>
            <a:ext cx="2410049" cy="1211730"/>
            <a:chOff x="698576" y="5320605"/>
            <a:chExt cx="2410049" cy="1211730"/>
          </a:xfrm>
        </p:grpSpPr>
        <p:grpSp>
          <p:nvGrpSpPr>
            <p:cNvPr id="24" name="Group 23"/>
            <p:cNvGrpSpPr/>
            <p:nvPr/>
          </p:nvGrpSpPr>
          <p:grpSpPr>
            <a:xfrm>
              <a:off x="1688043" y="5320605"/>
              <a:ext cx="1420582" cy="1196939"/>
              <a:chOff x="1581605" y="5001318"/>
              <a:chExt cx="1420582" cy="1196939"/>
            </a:xfrm>
          </p:grpSpPr>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640" y="5366671"/>
                <a:ext cx="750506" cy="831586"/>
              </a:xfrm>
              <a:prstGeom prst="rect">
                <a:avLst/>
              </a:prstGeom>
            </p:spPr>
          </p:pic>
          <p:sp>
            <p:nvSpPr>
              <p:cNvPr id="26" name="TextBox 25"/>
              <p:cNvSpPr txBox="1"/>
              <p:nvPr/>
            </p:nvSpPr>
            <p:spPr>
              <a:xfrm>
                <a:off x="1581605" y="5001318"/>
                <a:ext cx="1420582" cy="369332"/>
              </a:xfrm>
              <a:prstGeom prst="rect">
                <a:avLst/>
              </a:prstGeom>
              <a:noFill/>
            </p:spPr>
            <p:txBody>
              <a:bodyPr wrap="none" rtlCol="0">
                <a:spAutoFit/>
              </a:bodyPr>
              <a:lstStyle/>
              <a:p>
                <a:pPr algn="ctr"/>
                <a:r>
                  <a:rPr lang="en-US" dirty="0"/>
                  <a:t>Advertising</a:t>
                </a:r>
              </a:p>
            </p:txBody>
          </p:sp>
        </p:grpSp>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576" y="5590562"/>
              <a:ext cx="1255697" cy="941773"/>
            </a:xfrm>
            <a:prstGeom prst="rect">
              <a:avLst/>
            </a:prstGeom>
          </p:spPr>
        </p:pic>
      </p:grpSp>
      <p:sp>
        <p:nvSpPr>
          <p:cNvPr id="37" name="Title 40"/>
          <p:cNvSpPr txBox="1">
            <a:spLocks/>
          </p:cNvSpPr>
          <p:nvPr/>
        </p:nvSpPr>
        <p:spPr>
          <a:xfrm>
            <a:off x="5963139" y="150146"/>
            <a:ext cx="5654238"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uFillTx/>
                <a:latin typeface="+mj-lt"/>
                <a:ea typeface="Helvetica Neue" charset="0"/>
                <a:cs typeface="Helvetica Neue" charset="0"/>
              </a:defRPr>
            </a:lvl1pPr>
          </a:lstStyle>
          <a:p>
            <a:pPr algn="r"/>
            <a:r>
              <a:rPr lang="en-US" sz="4800"/>
              <a:t>Data Warehouse</a:t>
            </a:r>
            <a:endParaRPr lang="en-US" sz="4800" dirty="0"/>
          </a:p>
        </p:txBody>
      </p:sp>
      <p:pic>
        <p:nvPicPr>
          <p:cNvPr id="39"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27858" y="1242050"/>
            <a:ext cx="2140999" cy="2372300"/>
          </a:xfrm>
          <a:prstGeom prst="rect">
            <a:avLst/>
          </a:prstGeom>
        </p:spPr>
      </p:pic>
      <p:grpSp>
        <p:nvGrpSpPr>
          <p:cNvPr id="40" name="Group 39"/>
          <p:cNvGrpSpPr/>
          <p:nvPr/>
        </p:nvGrpSpPr>
        <p:grpSpPr>
          <a:xfrm>
            <a:off x="3296637" y="1277296"/>
            <a:ext cx="1650734" cy="4939743"/>
            <a:chOff x="2394924" y="1277295"/>
            <a:chExt cx="1650734" cy="4939743"/>
          </a:xfrm>
        </p:grpSpPr>
        <p:sp>
          <p:nvSpPr>
            <p:cNvPr id="44" name="Right Arrow 43"/>
            <p:cNvSpPr/>
            <p:nvPr/>
          </p:nvSpPr>
          <p:spPr>
            <a:xfrm rot="1433144">
              <a:off x="2501504" y="1277295"/>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5" name="Right Arrow 44"/>
            <p:cNvSpPr/>
            <p:nvPr/>
          </p:nvSpPr>
          <p:spPr>
            <a:xfrm rot="20220076">
              <a:off x="2469210" y="2361956"/>
              <a:ext cx="1223359"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6" name="Right Arrow 45"/>
            <p:cNvSpPr/>
            <p:nvPr/>
          </p:nvSpPr>
          <p:spPr>
            <a:xfrm rot="19310221">
              <a:off x="2394924" y="3408901"/>
              <a:ext cx="1650734"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sp>
          <p:nvSpPr>
            <p:cNvPr id="47" name="Right Arrow 46"/>
            <p:cNvSpPr/>
            <p:nvPr/>
          </p:nvSpPr>
          <p:spPr>
            <a:xfrm rot="18431872">
              <a:off x="2103159" y="4642091"/>
              <a:ext cx="2262192" cy="88770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t>ETL</a:t>
              </a:r>
            </a:p>
          </p:txBody>
        </p:sp>
      </p:grpSp>
      <p:sp>
        <p:nvSpPr>
          <p:cNvPr id="48" name="Content Placeholder 6"/>
          <p:cNvSpPr txBox="1">
            <a:spLocks/>
          </p:cNvSpPr>
          <p:nvPr/>
        </p:nvSpPr>
        <p:spPr>
          <a:xfrm>
            <a:off x="6881479" y="1627550"/>
            <a:ext cx="4466075" cy="1601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Collects and organizes historical data from multiple sources</a:t>
            </a:r>
          </a:p>
        </p:txBody>
      </p:sp>
      <p:sp>
        <p:nvSpPr>
          <p:cNvPr id="41" name="TextBox 40"/>
          <p:cNvSpPr txBox="1"/>
          <p:nvPr/>
        </p:nvSpPr>
        <p:spPr>
          <a:xfrm>
            <a:off x="5736491" y="4442601"/>
            <a:ext cx="5880885"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a:t>How is data organized in the Data Warehouse?</a:t>
            </a:r>
          </a:p>
        </p:txBody>
      </p:sp>
    </p:spTree>
    <p:extLst>
      <p:ext uri="{BB962C8B-B14F-4D97-AF65-F5344CB8AC3E}">
        <p14:creationId xmlns:p14="http://schemas.microsoft.com/office/powerpoint/2010/main" val="32958213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1258993"/>
              </p:ext>
            </p:extLst>
          </p:nvPr>
        </p:nvGraphicFramePr>
        <p:xfrm>
          <a:off x="1629536" y="1327880"/>
          <a:ext cx="10452845" cy="6160750"/>
        </p:xfrm>
        <a:graphic>
          <a:graphicData uri="http://schemas.openxmlformats.org/drawingml/2006/table">
            <a:tbl>
              <a:tblPr firstRow="1" bandRow="1">
                <a:tableStyleId>{5C22544A-7EE6-4342-B048-85BDC9FD1C3A}</a:tableStyleId>
              </a:tblPr>
              <a:tblGrid>
                <a:gridCol w="1335739">
                  <a:extLst>
                    <a:ext uri="{9D8B030D-6E8A-4147-A177-3AD203B41FA5}">
                      <a16:colId xmlns:a16="http://schemas.microsoft.com/office/drawing/2014/main" val="20000"/>
                    </a:ext>
                  </a:extLst>
                </a:gridCol>
                <a:gridCol w="1292960">
                  <a:extLst>
                    <a:ext uri="{9D8B030D-6E8A-4147-A177-3AD203B41FA5}">
                      <a16:colId xmlns:a16="http://schemas.microsoft.com/office/drawing/2014/main" val="20001"/>
                    </a:ext>
                  </a:extLst>
                </a:gridCol>
                <a:gridCol w="761411">
                  <a:extLst>
                    <a:ext uri="{9D8B030D-6E8A-4147-A177-3AD203B41FA5}">
                      <a16:colId xmlns:a16="http://schemas.microsoft.com/office/drawing/2014/main" val="20002"/>
                    </a:ext>
                  </a:extLst>
                </a:gridCol>
                <a:gridCol w="811076">
                  <a:extLst>
                    <a:ext uri="{9D8B030D-6E8A-4147-A177-3AD203B41FA5}">
                      <a16:colId xmlns:a16="http://schemas.microsoft.com/office/drawing/2014/main" val="20003"/>
                    </a:ext>
                  </a:extLst>
                </a:gridCol>
                <a:gridCol w="1605951">
                  <a:extLst>
                    <a:ext uri="{9D8B030D-6E8A-4147-A177-3AD203B41FA5}">
                      <a16:colId xmlns:a16="http://schemas.microsoft.com/office/drawing/2014/main" val="20004"/>
                    </a:ext>
                  </a:extLst>
                </a:gridCol>
                <a:gridCol w="1161427">
                  <a:extLst>
                    <a:ext uri="{9D8B030D-6E8A-4147-A177-3AD203B41FA5}">
                      <a16:colId xmlns:a16="http://schemas.microsoft.com/office/drawing/2014/main" val="20005"/>
                    </a:ext>
                  </a:extLst>
                </a:gridCol>
                <a:gridCol w="1161427">
                  <a:extLst>
                    <a:ext uri="{9D8B030D-6E8A-4147-A177-3AD203B41FA5}">
                      <a16:colId xmlns:a16="http://schemas.microsoft.com/office/drawing/2014/main" val="20006"/>
                    </a:ext>
                  </a:extLst>
                </a:gridCol>
                <a:gridCol w="1161427">
                  <a:extLst>
                    <a:ext uri="{9D8B030D-6E8A-4147-A177-3AD203B41FA5}">
                      <a16:colId xmlns:a16="http://schemas.microsoft.com/office/drawing/2014/main" val="20007"/>
                    </a:ext>
                  </a:extLst>
                </a:gridCol>
                <a:gridCol w="1161427">
                  <a:extLst>
                    <a:ext uri="{9D8B030D-6E8A-4147-A177-3AD203B41FA5}">
                      <a16:colId xmlns:a16="http://schemas.microsoft.com/office/drawing/2014/main" val="20008"/>
                    </a:ext>
                  </a:extLst>
                </a:gridCol>
              </a:tblGrid>
              <a:tr h="500920">
                <a:tc>
                  <a:txBody>
                    <a:bodyPr/>
                    <a:lstStyle/>
                    <a:p>
                      <a:r>
                        <a:rPr lang="en-US" dirty="0" err="1"/>
                        <a:t>pname</a:t>
                      </a:r>
                      <a:endParaRPr lang="en-US" dirty="0"/>
                    </a:p>
                  </a:txBody>
                  <a:tcPr/>
                </a:tc>
                <a:tc>
                  <a:txBody>
                    <a:bodyPr/>
                    <a:lstStyle/>
                    <a:p>
                      <a:r>
                        <a:rPr lang="en-US" dirty="0"/>
                        <a:t>category</a:t>
                      </a:r>
                    </a:p>
                  </a:txBody>
                  <a:tcPr/>
                </a:tc>
                <a:tc>
                  <a:txBody>
                    <a:bodyPr/>
                    <a:lstStyle/>
                    <a:p>
                      <a:r>
                        <a:rPr lang="en-US" dirty="0"/>
                        <a:t>price</a:t>
                      </a:r>
                    </a:p>
                  </a:txBody>
                  <a:tcPr/>
                </a:tc>
                <a:tc>
                  <a:txBody>
                    <a:bodyPr/>
                    <a:lstStyle/>
                    <a:p>
                      <a:r>
                        <a:rPr lang="en-US" dirty="0" err="1"/>
                        <a:t>qty</a:t>
                      </a:r>
                      <a:endParaRPr lang="en-US" dirty="0"/>
                    </a:p>
                  </a:txBody>
                  <a:tcPr/>
                </a:tc>
                <a:tc>
                  <a:txBody>
                    <a:bodyPr/>
                    <a:lstStyle/>
                    <a:p>
                      <a:r>
                        <a:rPr lang="en-US" dirty="0"/>
                        <a:t>date</a:t>
                      </a:r>
                    </a:p>
                  </a:txBody>
                  <a:tcPr/>
                </a:tc>
                <a:tc>
                  <a:txBody>
                    <a:bodyPr/>
                    <a:lstStyle/>
                    <a:p>
                      <a:r>
                        <a:rPr lang="en-US" dirty="0"/>
                        <a:t>day</a:t>
                      </a:r>
                    </a:p>
                  </a:txBody>
                  <a:tcPr/>
                </a:tc>
                <a:tc>
                  <a:txBody>
                    <a:bodyPr/>
                    <a:lstStyle/>
                    <a:p>
                      <a:r>
                        <a:rPr lang="en-US" dirty="0"/>
                        <a:t>city</a:t>
                      </a:r>
                    </a:p>
                  </a:txBody>
                  <a:tcPr/>
                </a:tc>
                <a:tc>
                  <a:txBody>
                    <a:bodyPr/>
                    <a:lstStyle/>
                    <a:p>
                      <a:r>
                        <a:rPr lang="en-US" dirty="0"/>
                        <a:t>state</a:t>
                      </a:r>
                    </a:p>
                  </a:txBody>
                  <a:tcPr/>
                </a:tc>
                <a:tc>
                  <a:txBody>
                    <a:bodyPr/>
                    <a:lstStyle/>
                    <a:p>
                      <a:r>
                        <a:rPr lang="en-US" dirty="0"/>
                        <a:t>country</a:t>
                      </a:r>
                    </a:p>
                  </a:txBody>
                  <a:tcPr/>
                </a:tc>
                <a:extLst>
                  <a:ext uri="{0D108BD9-81ED-4DB2-BD59-A6C34878D82A}">
                    <a16:rowId xmlns:a16="http://schemas.microsoft.com/office/drawing/2014/main" val="10000"/>
                  </a:ext>
                </a:extLst>
              </a:tr>
              <a:tr h="628870">
                <a:tc>
                  <a:txBody>
                    <a:bodyPr/>
                    <a:lstStyle/>
                    <a:p>
                      <a:r>
                        <a:rPr lang="en-US" dirty="0"/>
                        <a:t>Corn</a:t>
                      </a:r>
                    </a:p>
                  </a:txBody>
                  <a:tcPr/>
                </a:tc>
                <a:tc>
                  <a:txBody>
                    <a:bodyPr/>
                    <a:lstStyle/>
                    <a:p>
                      <a:r>
                        <a:rPr lang="en-US" dirty="0"/>
                        <a:t>Food</a:t>
                      </a:r>
                    </a:p>
                  </a:txBody>
                  <a:tcPr/>
                </a:tc>
                <a:tc>
                  <a:txBody>
                    <a:bodyPr/>
                    <a:lstStyle/>
                    <a:p>
                      <a:r>
                        <a:rPr lang="en-US" dirty="0"/>
                        <a:t>25</a:t>
                      </a:r>
                    </a:p>
                  </a:txBody>
                  <a:tcPr/>
                </a:tc>
                <a:tc>
                  <a:txBody>
                    <a:bodyPr/>
                    <a:lstStyle/>
                    <a:p>
                      <a:r>
                        <a:rPr lang="en-US" dirty="0"/>
                        <a:t>25</a:t>
                      </a:r>
                    </a:p>
                  </a:txBody>
                  <a:tcPr/>
                </a:tc>
                <a:tc>
                  <a:txBody>
                    <a:bodyPr/>
                    <a:lstStyle/>
                    <a:p>
                      <a:r>
                        <a:rPr lang="en-US" dirty="0"/>
                        <a:t>3/30/16</a:t>
                      </a:r>
                    </a:p>
                  </a:txBody>
                  <a:tcPr/>
                </a:tc>
                <a:tc>
                  <a:txBody>
                    <a:bodyPr/>
                    <a:lstStyle/>
                    <a:p>
                      <a:r>
                        <a:rPr lang="en-US" dirty="0"/>
                        <a:t>Wed.</a:t>
                      </a:r>
                    </a:p>
                  </a:txBody>
                  <a:tcPr/>
                </a:tc>
                <a:tc>
                  <a:txBody>
                    <a:bodyPr/>
                    <a:lstStyle/>
                    <a:p>
                      <a:r>
                        <a:rPr lang="en-US" dirty="0"/>
                        <a:t>Omaha</a:t>
                      </a:r>
                    </a:p>
                  </a:txBody>
                  <a:tcPr/>
                </a:tc>
                <a:tc>
                  <a:txBody>
                    <a:bodyPr/>
                    <a:lstStyle/>
                    <a:p>
                      <a:r>
                        <a:rPr lang="en-US" dirty="0"/>
                        <a:t>NE</a:t>
                      </a:r>
                    </a:p>
                  </a:txBody>
                  <a:tcPr/>
                </a:tc>
                <a:tc>
                  <a:txBody>
                    <a:bodyPr/>
                    <a:lstStyle/>
                    <a:p>
                      <a:r>
                        <a:rPr lang="en-US" dirty="0"/>
                        <a:t>USA</a:t>
                      </a:r>
                    </a:p>
                  </a:txBody>
                  <a:tcPr/>
                </a:tc>
                <a:extLst>
                  <a:ext uri="{0D108BD9-81ED-4DB2-BD59-A6C34878D82A}">
                    <a16:rowId xmlns:a16="http://schemas.microsoft.com/office/drawing/2014/main" val="10001"/>
                  </a:ext>
                </a:extLst>
              </a:tr>
              <a:tr h="628870">
                <a:tc>
                  <a:txBody>
                    <a:bodyPr/>
                    <a:lstStyle/>
                    <a:p>
                      <a:r>
                        <a:rPr lang="en-US" dirty="0"/>
                        <a:t>Corn</a:t>
                      </a:r>
                    </a:p>
                  </a:txBody>
                  <a:tcPr/>
                </a:tc>
                <a:tc>
                  <a:txBody>
                    <a:bodyPr/>
                    <a:lstStyle/>
                    <a:p>
                      <a:r>
                        <a:rPr lang="en-US" dirty="0"/>
                        <a:t>Food</a:t>
                      </a:r>
                    </a:p>
                  </a:txBody>
                  <a:tcPr/>
                </a:tc>
                <a:tc>
                  <a:txBody>
                    <a:bodyPr/>
                    <a:lstStyle/>
                    <a:p>
                      <a:r>
                        <a:rPr lang="en-US" dirty="0"/>
                        <a:t>25</a:t>
                      </a:r>
                    </a:p>
                  </a:txBody>
                  <a:tcPr/>
                </a:tc>
                <a:tc>
                  <a:txBody>
                    <a:bodyPr/>
                    <a:lstStyle/>
                    <a:p>
                      <a:r>
                        <a:rPr lang="en-US" dirty="0"/>
                        <a:t>8</a:t>
                      </a:r>
                    </a:p>
                  </a:txBody>
                  <a:tcPr/>
                </a:tc>
                <a:tc>
                  <a:txBody>
                    <a:bodyPr/>
                    <a:lstStyle/>
                    <a:p>
                      <a:r>
                        <a:rPr lang="en-US" dirty="0"/>
                        <a:t>3/31/16</a:t>
                      </a:r>
                    </a:p>
                  </a:txBody>
                  <a:tcPr/>
                </a:tc>
                <a:tc>
                  <a:txBody>
                    <a:bodyPr/>
                    <a:lstStyle/>
                    <a:p>
                      <a:r>
                        <a:rPr lang="en-US" dirty="0"/>
                        <a:t>Thu.</a:t>
                      </a:r>
                    </a:p>
                  </a:txBody>
                  <a:tcPr/>
                </a:tc>
                <a:tc>
                  <a:txBody>
                    <a:bodyPr/>
                    <a:lstStyle/>
                    <a:p>
                      <a:r>
                        <a:rPr lang="en-US" dirty="0"/>
                        <a:t>Omaha</a:t>
                      </a:r>
                    </a:p>
                  </a:txBody>
                  <a:tcPr/>
                </a:tc>
                <a:tc>
                  <a:txBody>
                    <a:bodyPr/>
                    <a:lstStyle/>
                    <a:p>
                      <a:r>
                        <a:rPr lang="en-US" dirty="0"/>
                        <a:t>NE</a:t>
                      </a:r>
                    </a:p>
                  </a:txBody>
                  <a:tcPr/>
                </a:tc>
                <a:tc>
                  <a:txBody>
                    <a:bodyPr/>
                    <a:lstStyle/>
                    <a:p>
                      <a:r>
                        <a:rPr lang="en-US" dirty="0"/>
                        <a:t>USA</a:t>
                      </a:r>
                    </a:p>
                  </a:txBody>
                  <a:tcPr/>
                </a:tc>
                <a:extLst>
                  <a:ext uri="{0D108BD9-81ED-4DB2-BD59-A6C34878D82A}">
                    <a16:rowId xmlns:a16="http://schemas.microsoft.com/office/drawing/2014/main" val="10002"/>
                  </a:ext>
                </a:extLst>
              </a:tr>
              <a:tr h="628870">
                <a:tc>
                  <a:txBody>
                    <a:bodyPr/>
                    <a:lstStyle/>
                    <a:p>
                      <a:r>
                        <a:rPr lang="en-US" dirty="0"/>
                        <a:t>Corn</a:t>
                      </a:r>
                    </a:p>
                  </a:txBody>
                  <a:tcPr/>
                </a:tc>
                <a:tc>
                  <a:txBody>
                    <a:bodyPr/>
                    <a:lstStyle/>
                    <a:p>
                      <a:r>
                        <a:rPr lang="en-US" dirty="0"/>
                        <a:t>Food</a:t>
                      </a:r>
                    </a:p>
                  </a:txBody>
                  <a:tcPr/>
                </a:tc>
                <a:tc>
                  <a:txBody>
                    <a:bodyPr/>
                    <a:lstStyle/>
                    <a:p>
                      <a:r>
                        <a:rPr lang="en-US" dirty="0"/>
                        <a:t>25</a:t>
                      </a:r>
                    </a:p>
                  </a:txBody>
                  <a:tcPr/>
                </a:tc>
                <a:tc>
                  <a:txBody>
                    <a:bodyPr/>
                    <a:lstStyle/>
                    <a:p>
                      <a:r>
                        <a:rPr lang="en-US" dirty="0"/>
                        <a:t>15</a:t>
                      </a:r>
                    </a:p>
                  </a:txBody>
                  <a:tcPr/>
                </a:tc>
                <a:tc>
                  <a:txBody>
                    <a:bodyPr/>
                    <a:lstStyle/>
                    <a:p>
                      <a:r>
                        <a:rPr lang="en-US" dirty="0"/>
                        <a:t>4/1/16</a:t>
                      </a:r>
                    </a:p>
                  </a:txBody>
                  <a:tcPr/>
                </a:tc>
                <a:tc>
                  <a:txBody>
                    <a:bodyPr/>
                    <a:lstStyle/>
                    <a:p>
                      <a:r>
                        <a:rPr lang="en-US" dirty="0"/>
                        <a:t>Fri.</a:t>
                      </a:r>
                    </a:p>
                  </a:txBody>
                  <a:tcPr/>
                </a:tc>
                <a:tc>
                  <a:txBody>
                    <a:bodyPr/>
                    <a:lstStyle/>
                    <a:p>
                      <a:r>
                        <a:rPr lang="en-US" dirty="0"/>
                        <a:t>Omaha</a:t>
                      </a:r>
                    </a:p>
                  </a:txBody>
                  <a:tcPr/>
                </a:tc>
                <a:tc>
                  <a:txBody>
                    <a:bodyPr/>
                    <a:lstStyle/>
                    <a:p>
                      <a:r>
                        <a:rPr lang="en-US" dirty="0"/>
                        <a:t>NE</a:t>
                      </a:r>
                    </a:p>
                  </a:txBody>
                  <a:tcPr/>
                </a:tc>
                <a:tc>
                  <a:txBody>
                    <a:bodyPr/>
                    <a:lstStyle/>
                    <a:p>
                      <a:r>
                        <a:rPr lang="en-US" dirty="0"/>
                        <a:t>USA</a:t>
                      </a:r>
                    </a:p>
                  </a:txBody>
                  <a:tcPr/>
                </a:tc>
                <a:extLst>
                  <a:ext uri="{0D108BD9-81ED-4DB2-BD59-A6C34878D82A}">
                    <a16:rowId xmlns:a16="http://schemas.microsoft.com/office/drawing/2014/main" val="10003"/>
                  </a:ext>
                </a:extLst>
              </a:tr>
              <a:tr h="628870">
                <a:tc>
                  <a:txBody>
                    <a:bodyPr/>
                    <a:lstStyle/>
                    <a:p>
                      <a:r>
                        <a:rPr lang="en-US" dirty="0"/>
                        <a:t>Galaxy</a:t>
                      </a:r>
                    </a:p>
                  </a:txBody>
                  <a:tcPr/>
                </a:tc>
                <a:tc>
                  <a:txBody>
                    <a:bodyPr/>
                    <a:lstStyle/>
                    <a:p>
                      <a:r>
                        <a:rPr lang="en-US" dirty="0"/>
                        <a:t>Phones</a:t>
                      </a:r>
                    </a:p>
                  </a:txBody>
                  <a:tcPr/>
                </a:tc>
                <a:tc>
                  <a:txBody>
                    <a:bodyPr/>
                    <a:lstStyle/>
                    <a:p>
                      <a:r>
                        <a:rPr lang="en-US" dirty="0"/>
                        <a:t>18</a:t>
                      </a:r>
                    </a:p>
                  </a:txBody>
                  <a:tcPr/>
                </a:tc>
                <a:tc>
                  <a:txBody>
                    <a:bodyPr/>
                    <a:lstStyle/>
                    <a:p>
                      <a:r>
                        <a:rPr lang="en-US" dirty="0"/>
                        <a:t>30</a:t>
                      </a:r>
                    </a:p>
                  </a:txBody>
                  <a:tcPr/>
                </a:tc>
                <a:tc>
                  <a:txBody>
                    <a:bodyPr/>
                    <a:lstStyle/>
                    <a:p>
                      <a:r>
                        <a:rPr lang="en-US" dirty="0"/>
                        <a:t>1/30/16</a:t>
                      </a:r>
                    </a:p>
                  </a:txBody>
                  <a:tcPr/>
                </a:tc>
                <a:tc>
                  <a:txBody>
                    <a:bodyPr/>
                    <a:lstStyle/>
                    <a:p>
                      <a:r>
                        <a:rPr lang="en-US" dirty="0"/>
                        <a:t>Wed.</a:t>
                      </a:r>
                    </a:p>
                  </a:txBody>
                  <a:tcPr/>
                </a:tc>
                <a:tc>
                  <a:txBody>
                    <a:bodyPr/>
                    <a:lstStyle/>
                    <a:p>
                      <a:r>
                        <a:rPr lang="en-US" dirty="0"/>
                        <a:t>Omaha</a:t>
                      </a:r>
                    </a:p>
                  </a:txBody>
                  <a:tcPr/>
                </a:tc>
                <a:tc>
                  <a:txBody>
                    <a:bodyPr/>
                    <a:lstStyle/>
                    <a:p>
                      <a:r>
                        <a:rPr lang="en-US" dirty="0"/>
                        <a:t>NE</a:t>
                      </a:r>
                    </a:p>
                  </a:txBody>
                  <a:tcPr/>
                </a:tc>
                <a:tc>
                  <a:txBody>
                    <a:bodyPr/>
                    <a:lstStyle/>
                    <a:p>
                      <a:r>
                        <a:rPr lang="en-US" dirty="0"/>
                        <a:t>USA</a:t>
                      </a:r>
                    </a:p>
                  </a:txBody>
                  <a:tcPr/>
                </a:tc>
                <a:extLst>
                  <a:ext uri="{0D108BD9-81ED-4DB2-BD59-A6C34878D82A}">
                    <a16:rowId xmlns:a16="http://schemas.microsoft.com/office/drawing/2014/main" val="10004"/>
                  </a:ext>
                </a:extLst>
              </a:tr>
              <a:tr h="628870">
                <a:tc>
                  <a:txBody>
                    <a:bodyPr/>
                    <a:lstStyle/>
                    <a:p>
                      <a:r>
                        <a:rPr lang="en-US" dirty="0"/>
                        <a:t>Galaxy</a:t>
                      </a:r>
                    </a:p>
                  </a:txBody>
                  <a:tcPr/>
                </a:tc>
                <a:tc>
                  <a:txBody>
                    <a:bodyPr/>
                    <a:lstStyle/>
                    <a:p>
                      <a:r>
                        <a:rPr lang="en-US" dirty="0"/>
                        <a:t>Phones</a:t>
                      </a:r>
                    </a:p>
                  </a:txBody>
                  <a:tcPr/>
                </a:tc>
                <a:tc>
                  <a:txBody>
                    <a:bodyPr/>
                    <a:lstStyle/>
                    <a:p>
                      <a:r>
                        <a:rPr lang="en-US" dirty="0"/>
                        <a:t>18</a:t>
                      </a:r>
                    </a:p>
                  </a:txBody>
                  <a:tcPr/>
                </a:tc>
                <a:tc>
                  <a:txBody>
                    <a:bodyPr/>
                    <a:lstStyle/>
                    <a:p>
                      <a:r>
                        <a:rPr lang="en-US" dirty="0"/>
                        <a:t>20</a:t>
                      </a:r>
                    </a:p>
                  </a:txBody>
                  <a:tcPr/>
                </a:tc>
                <a:tc>
                  <a:txBody>
                    <a:bodyPr/>
                    <a:lstStyle/>
                    <a:p>
                      <a:r>
                        <a:rPr lang="en-US" dirty="0"/>
                        <a:t>3/31/16</a:t>
                      </a:r>
                    </a:p>
                  </a:txBody>
                  <a:tcPr/>
                </a:tc>
                <a:tc>
                  <a:txBody>
                    <a:bodyPr/>
                    <a:lstStyle/>
                    <a:p>
                      <a:r>
                        <a:rPr lang="en-US" dirty="0"/>
                        <a:t>Thu.</a:t>
                      </a:r>
                    </a:p>
                  </a:txBody>
                  <a:tcPr/>
                </a:tc>
                <a:tc>
                  <a:txBody>
                    <a:bodyPr/>
                    <a:lstStyle/>
                    <a:p>
                      <a:r>
                        <a:rPr lang="en-US" dirty="0"/>
                        <a:t>Omaha</a:t>
                      </a:r>
                    </a:p>
                  </a:txBody>
                  <a:tcPr/>
                </a:tc>
                <a:tc>
                  <a:txBody>
                    <a:bodyPr/>
                    <a:lstStyle/>
                    <a:p>
                      <a:r>
                        <a:rPr lang="en-US" dirty="0"/>
                        <a:t>NE</a:t>
                      </a:r>
                    </a:p>
                  </a:txBody>
                  <a:tcPr/>
                </a:tc>
                <a:tc>
                  <a:txBody>
                    <a:bodyPr/>
                    <a:lstStyle/>
                    <a:p>
                      <a:r>
                        <a:rPr lang="en-US" dirty="0"/>
                        <a:t>USA</a:t>
                      </a:r>
                    </a:p>
                  </a:txBody>
                  <a:tcPr/>
                </a:tc>
                <a:extLst>
                  <a:ext uri="{0D108BD9-81ED-4DB2-BD59-A6C34878D82A}">
                    <a16:rowId xmlns:a16="http://schemas.microsoft.com/office/drawing/2014/main" val="10005"/>
                  </a:ext>
                </a:extLst>
              </a:tr>
              <a:tr h="628870">
                <a:tc>
                  <a:txBody>
                    <a:bodyPr/>
                    <a:lstStyle/>
                    <a:p>
                      <a:r>
                        <a:rPr lang="en-US" dirty="0"/>
                        <a:t>Galaxy</a:t>
                      </a:r>
                    </a:p>
                  </a:txBody>
                  <a:tcPr/>
                </a:tc>
                <a:tc>
                  <a:txBody>
                    <a:bodyPr/>
                    <a:lstStyle/>
                    <a:p>
                      <a:r>
                        <a:rPr lang="en-US" dirty="0"/>
                        <a:t>Phones</a:t>
                      </a:r>
                    </a:p>
                  </a:txBody>
                  <a:tcPr/>
                </a:tc>
                <a:tc>
                  <a:txBody>
                    <a:bodyPr/>
                    <a:lstStyle/>
                    <a:p>
                      <a:r>
                        <a:rPr lang="en-US" dirty="0"/>
                        <a:t>18</a:t>
                      </a:r>
                    </a:p>
                  </a:txBody>
                  <a:tcPr/>
                </a:tc>
                <a:tc>
                  <a:txBody>
                    <a:bodyPr/>
                    <a:lstStyle/>
                    <a:p>
                      <a:r>
                        <a:rPr lang="en-US" dirty="0"/>
                        <a:t>50</a:t>
                      </a:r>
                    </a:p>
                  </a:txBody>
                  <a:tcPr/>
                </a:tc>
                <a:tc>
                  <a:txBody>
                    <a:bodyPr/>
                    <a:lstStyle/>
                    <a:p>
                      <a:r>
                        <a:rPr lang="en-US" dirty="0"/>
                        <a:t>4/1/16</a:t>
                      </a:r>
                    </a:p>
                  </a:txBody>
                  <a:tcPr/>
                </a:tc>
                <a:tc>
                  <a:txBody>
                    <a:bodyPr/>
                    <a:lstStyle/>
                    <a:p>
                      <a:r>
                        <a:rPr lang="en-US" dirty="0"/>
                        <a:t>Fri.</a:t>
                      </a:r>
                    </a:p>
                  </a:txBody>
                  <a:tcPr/>
                </a:tc>
                <a:tc>
                  <a:txBody>
                    <a:bodyPr/>
                    <a:lstStyle/>
                    <a:p>
                      <a:r>
                        <a:rPr lang="en-US" dirty="0"/>
                        <a:t>Omaha</a:t>
                      </a:r>
                    </a:p>
                  </a:txBody>
                  <a:tcPr/>
                </a:tc>
                <a:tc>
                  <a:txBody>
                    <a:bodyPr/>
                    <a:lstStyle/>
                    <a:p>
                      <a:r>
                        <a:rPr lang="en-US" dirty="0"/>
                        <a:t>NE</a:t>
                      </a:r>
                    </a:p>
                  </a:txBody>
                  <a:tcPr/>
                </a:tc>
                <a:tc>
                  <a:txBody>
                    <a:bodyPr/>
                    <a:lstStyle/>
                    <a:p>
                      <a:r>
                        <a:rPr lang="en-US" dirty="0"/>
                        <a:t>USA</a:t>
                      </a:r>
                    </a:p>
                  </a:txBody>
                  <a:tcPr/>
                </a:tc>
                <a:extLst>
                  <a:ext uri="{0D108BD9-81ED-4DB2-BD59-A6C34878D82A}">
                    <a16:rowId xmlns:a16="http://schemas.microsoft.com/office/drawing/2014/main" val="10006"/>
                  </a:ext>
                </a:extLst>
              </a:tr>
              <a:tr h="628870">
                <a:tc>
                  <a:txBody>
                    <a:bodyPr/>
                    <a:lstStyle/>
                    <a:p>
                      <a:r>
                        <a:rPr lang="en-US" dirty="0"/>
                        <a:t>Galaxy</a:t>
                      </a:r>
                    </a:p>
                  </a:txBody>
                  <a:tcPr/>
                </a:tc>
                <a:tc>
                  <a:txBody>
                    <a:bodyPr/>
                    <a:lstStyle/>
                    <a:p>
                      <a:r>
                        <a:rPr lang="en-US" dirty="0"/>
                        <a:t>Phones</a:t>
                      </a:r>
                    </a:p>
                  </a:txBody>
                  <a:tcPr/>
                </a:tc>
                <a:tc>
                  <a:txBody>
                    <a:bodyPr/>
                    <a:lstStyle/>
                    <a:p>
                      <a:r>
                        <a:rPr lang="en-US" dirty="0"/>
                        <a:t>18</a:t>
                      </a:r>
                    </a:p>
                  </a:txBody>
                  <a:tcPr/>
                </a:tc>
                <a:tc>
                  <a:txBody>
                    <a:bodyPr/>
                    <a:lstStyle/>
                    <a:p>
                      <a:r>
                        <a:rPr lang="en-US" dirty="0"/>
                        <a:t>8</a:t>
                      </a:r>
                    </a:p>
                  </a:txBody>
                  <a:tcPr/>
                </a:tc>
                <a:tc>
                  <a:txBody>
                    <a:bodyPr/>
                    <a:lstStyle/>
                    <a:p>
                      <a:r>
                        <a:rPr lang="en-US" dirty="0"/>
                        <a:t>1/30/16</a:t>
                      </a:r>
                    </a:p>
                  </a:txBody>
                  <a:tcPr/>
                </a:tc>
                <a:tc>
                  <a:txBody>
                    <a:bodyPr/>
                    <a:lstStyle/>
                    <a:p>
                      <a:r>
                        <a:rPr lang="en-US" dirty="0"/>
                        <a:t>Wed.</a:t>
                      </a:r>
                    </a:p>
                  </a:txBody>
                  <a:tcPr/>
                </a:tc>
                <a:tc>
                  <a:txBody>
                    <a:bodyPr/>
                    <a:lstStyle/>
                    <a:p>
                      <a:r>
                        <a:rPr lang="en-US" dirty="0"/>
                        <a:t>Omaha</a:t>
                      </a:r>
                    </a:p>
                  </a:txBody>
                  <a:tcPr/>
                </a:tc>
                <a:tc>
                  <a:txBody>
                    <a:bodyPr/>
                    <a:lstStyle/>
                    <a:p>
                      <a:r>
                        <a:rPr lang="en-US" dirty="0"/>
                        <a:t>NE </a:t>
                      </a:r>
                    </a:p>
                  </a:txBody>
                  <a:tcPr/>
                </a:tc>
                <a:tc>
                  <a:txBody>
                    <a:bodyPr/>
                    <a:lstStyle/>
                    <a:p>
                      <a:r>
                        <a:rPr lang="en-US" dirty="0"/>
                        <a:t>USA</a:t>
                      </a:r>
                    </a:p>
                  </a:txBody>
                  <a:tcPr/>
                </a:tc>
                <a:extLst>
                  <a:ext uri="{0D108BD9-81ED-4DB2-BD59-A6C34878D82A}">
                    <a16:rowId xmlns:a16="http://schemas.microsoft.com/office/drawing/2014/main" val="10007"/>
                  </a:ext>
                </a:extLst>
              </a:tr>
              <a:tr h="628870">
                <a:tc>
                  <a:txBody>
                    <a:bodyPr/>
                    <a:lstStyle/>
                    <a:p>
                      <a:r>
                        <a:rPr lang="en-US" dirty="0"/>
                        <a:t>Peanuts</a:t>
                      </a:r>
                    </a:p>
                  </a:txBody>
                  <a:tcPr/>
                </a:tc>
                <a:tc>
                  <a:txBody>
                    <a:bodyPr/>
                    <a:lstStyle/>
                    <a:p>
                      <a:r>
                        <a:rPr lang="en-US" dirty="0"/>
                        <a:t>Food</a:t>
                      </a:r>
                    </a:p>
                  </a:txBody>
                  <a:tcPr/>
                </a:tc>
                <a:tc>
                  <a:txBody>
                    <a:bodyPr/>
                    <a:lstStyle/>
                    <a:p>
                      <a:r>
                        <a:rPr lang="en-US" dirty="0"/>
                        <a:t>2</a:t>
                      </a:r>
                    </a:p>
                  </a:txBody>
                  <a:tcPr/>
                </a:tc>
                <a:tc>
                  <a:txBody>
                    <a:bodyPr/>
                    <a:lstStyle/>
                    <a:p>
                      <a:r>
                        <a:rPr lang="en-US" dirty="0"/>
                        <a:t>45</a:t>
                      </a:r>
                    </a:p>
                  </a:txBody>
                  <a:tcPr/>
                </a:tc>
                <a:tc>
                  <a:txBody>
                    <a:bodyPr/>
                    <a:lstStyle/>
                    <a:p>
                      <a:r>
                        <a:rPr lang="en-US" dirty="0"/>
                        <a:t>3/31/16</a:t>
                      </a:r>
                    </a:p>
                  </a:txBody>
                  <a:tcPr/>
                </a:tc>
                <a:tc>
                  <a:txBody>
                    <a:bodyPr/>
                    <a:lstStyle/>
                    <a:p>
                      <a:r>
                        <a:rPr lang="en-US" dirty="0"/>
                        <a:t>Thu.</a:t>
                      </a:r>
                    </a:p>
                  </a:txBody>
                  <a:tcPr/>
                </a:tc>
                <a:tc>
                  <a:txBody>
                    <a:bodyPr/>
                    <a:lstStyle/>
                    <a:p>
                      <a:r>
                        <a:rPr lang="en-US" dirty="0"/>
                        <a:t>Seoul</a:t>
                      </a:r>
                    </a:p>
                  </a:txBody>
                  <a:tcPr/>
                </a:tc>
                <a:tc>
                  <a:txBody>
                    <a:bodyPr/>
                    <a:lstStyle/>
                    <a:p>
                      <a:endParaRPr lang="en-US" dirty="0"/>
                    </a:p>
                  </a:txBody>
                  <a:tcPr/>
                </a:tc>
                <a:tc>
                  <a:txBody>
                    <a:bodyPr/>
                    <a:lstStyle/>
                    <a:p>
                      <a:r>
                        <a:rPr lang="en-US" dirty="0"/>
                        <a:t>Korea</a:t>
                      </a:r>
                    </a:p>
                  </a:txBody>
                  <a:tcPr/>
                </a:tc>
                <a:extLst>
                  <a:ext uri="{0D108BD9-81ED-4DB2-BD59-A6C34878D82A}">
                    <a16:rowId xmlns:a16="http://schemas.microsoft.com/office/drawing/2014/main" val="10008"/>
                  </a:ext>
                </a:extLst>
              </a:tr>
              <a:tr h="628870">
                <a:tc>
                  <a:txBody>
                    <a:bodyPr/>
                    <a:lstStyle/>
                    <a:p>
                      <a:r>
                        <a:rPr lang="en-US" dirty="0"/>
                        <a:t>Galaxy</a:t>
                      </a:r>
                    </a:p>
                  </a:txBody>
                  <a:tcPr/>
                </a:tc>
                <a:tc>
                  <a:txBody>
                    <a:bodyPr/>
                    <a:lstStyle/>
                    <a:p>
                      <a:r>
                        <a:rPr lang="en-US" dirty="0"/>
                        <a:t>Phones</a:t>
                      </a:r>
                    </a:p>
                  </a:txBody>
                  <a:tcPr/>
                </a:tc>
                <a:tc>
                  <a:txBody>
                    <a:bodyPr/>
                    <a:lstStyle/>
                    <a:p>
                      <a:r>
                        <a:rPr lang="en-US" dirty="0"/>
                        <a:t>18</a:t>
                      </a:r>
                    </a:p>
                  </a:txBody>
                  <a:tcPr/>
                </a:tc>
                <a:tc>
                  <a:txBody>
                    <a:bodyPr/>
                    <a:lstStyle/>
                    <a:p>
                      <a:r>
                        <a:rPr lang="en-US" dirty="0"/>
                        <a:t>100</a:t>
                      </a:r>
                    </a:p>
                  </a:txBody>
                  <a:tcPr/>
                </a:tc>
                <a:tc>
                  <a:txBody>
                    <a:bodyPr/>
                    <a:lstStyle/>
                    <a:p>
                      <a:r>
                        <a:rPr lang="en-US" dirty="0"/>
                        <a:t>4/1/16</a:t>
                      </a:r>
                    </a:p>
                  </a:txBody>
                  <a:tcPr/>
                </a:tc>
                <a:tc>
                  <a:txBody>
                    <a:bodyPr/>
                    <a:lstStyle/>
                    <a:p>
                      <a:r>
                        <a:rPr lang="en-US" dirty="0"/>
                        <a:t>Fri.</a:t>
                      </a:r>
                    </a:p>
                  </a:txBody>
                  <a:tcPr/>
                </a:tc>
                <a:tc>
                  <a:txBody>
                    <a:bodyPr/>
                    <a:lstStyle/>
                    <a:p>
                      <a:r>
                        <a:rPr lang="en-US" dirty="0"/>
                        <a:t>Seoul</a:t>
                      </a:r>
                    </a:p>
                  </a:txBody>
                  <a:tcPr/>
                </a:tc>
                <a:tc>
                  <a:txBody>
                    <a:bodyPr/>
                    <a:lstStyle/>
                    <a:p>
                      <a:endParaRPr lang="en-US" dirty="0"/>
                    </a:p>
                  </a:txBody>
                  <a:tcPr/>
                </a:tc>
                <a:tc>
                  <a:txBody>
                    <a:bodyPr/>
                    <a:lstStyle/>
                    <a:p>
                      <a:r>
                        <a:rPr lang="en-US" dirty="0"/>
                        <a:t>Korea</a:t>
                      </a:r>
                    </a:p>
                  </a:txBody>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a:xfrm>
            <a:off x="291793" y="104391"/>
            <a:ext cx="6933760" cy="1325563"/>
          </a:xfrm>
        </p:spPr>
        <p:txBody>
          <a:bodyPr/>
          <a:lstStyle/>
          <a:p>
            <a:r>
              <a:rPr lang="en-US" dirty="0"/>
              <a:t>Example </a:t>
            </a:r>
            <a:r>
              <a:rPr lang="en-US"/>
              <a:t>Sales Data</a:t>
            </a:r>
            <a:endParaRPr lang="en-US" i="1" dirty="0"/>
          </a:p>
        </p:txBody>
      </p:sp>
      <p:sp>
        <p:nvSpPr>
          <p:cNvPr id="5" name="Content Placeholder 4"/>
          <p:cNvSpPr>
            <a:spLocks noGrp="1"/>
          </p:cNvSpPr>
          <p:nvPr>
            <p:ph idx="1"/>
          </p:nvPr>
        </p:nvSpPr>
        <p:spPr>
          <a:xfrm>
            <a:off x="639458" y="3705190"/>
            <a:ext cx="7021041" cy="2977128"/>
          </a:xfrm>
          <a:solidFill>
            <a:schemeClr val="bg1">
              <a:alpha val="90000"/>
            </a:schemeClr>
          </a:solidFill>
          <a:effectLst>
            <a:softEdge rad="190500"/>
          </a:effectLst>
        </p:spPr>
        <p:txBody>
          <a:bodyPr anchor="ctr">
            <a:normAutofit/>
          </a:bodyPr>
          <a:lstStyle/>
          <a:p>
            <a:r>
              <a:rPr lang="en-US" sz="2400" b="1" dirty="0"/>
              <a:t>Big</a:t>
            </a:r>
            <a:r>
              <a:rPr lang="en-US" sz="2400" dirty="0"/>
              <a:t> table: many </a:t>
            </a:r>
            <a:r>
              <a:rPr lang="en-US" sz="2400" i="1" dirty="0"/>
              <a:t>columns</a:t>
            </a:r>
            <a:r>
              <a:rPr lang="en-US" sz="2400" dirty="0"/>
              <a:t> and </a:t>
            </a:r>
            <a:r>
              <a:rPr lang="en-US" sz="2400" i="1" dirty="0"/>
              <a:t>rows</a:t>
            </a:r>
          </a:p>
          <a:p>
            <a:pPr lvl="1"/>
            <a:r>
              <a:rPr lang="en-US" sz="2000" dirty="0"/>
              <a:t>Substantial redundancy </a:t>
            </a:r>
            <a:r>
              <a:rPr lang="en-US" sz="2000" dirty="0">
                <a:sym typeface="Wingdings"/>
              </a:rPr>
              <a:t> expensive to store and access</a:t>
            </a:r>
          </a:p>
          <a:p>
            <a:pPr lvl="1"/>
            <a:r>
              <a:rPr lang="en-US" sz="2000" dirty="0">
                <a:sym typeface="Wingdings"/>
              </a:rPr>
              <a:t>Make mistakes while updating</a:t>
            </a:r>
          </a:p>
          <a:p>
            <a:r>
              <a:rPr lang="en-US" sz="2400" dirty="0">
                <a:sym typeface="Wingdings"/>
              </a:rPr>
              <a:t>Could we organize the data more efficiently?</a:t>
            </a:r>
          </a:p>
        </p:txBody>
      </p:sp>
      <p:grpSp>
        <p:nvGrpSpPr>
          <p:cNvPr id="11" name="Group 10"/>
          <p:cNvGrpSpPr/>
          <p:nvPr/>
        </p:nvGrpSpPr>
        <p:grpSpPr>
          <a:xfrm>
            <a:off x="7225551" y="1824286"/>
            <a:ext cx="4856830" cy="4405598"/>
            <a:chOff x="4850259" y="1507332"/>
            <a:chExt cx="4128534" cy="4484131"/>
          </a:xfrm>
        </p:grpSpPr>
        <p:sp>
          <p:nvSpPr>
            <p:cNvPr id="8" name="Rectangle 7"/>
            <p:cNvSpPr/>
            <p:nvPr/>
          </p:nvSpPr>
          <p:spPr>
            <a:xfrm>
              <a:off x="6000751" y="1507332"/>
              <a:ext cx="2978042" cy="4484131"/>
            </a:xfrm>
            <a:prstGeom prst="rect">
              <a:avLst/>
            </a:prstGeom>
            <a:solidFill>
              <a:schemeClr val="accent6">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 name="Straight Arrow Connector 9"/>
            <p:cNvCxnSpPr>
              <a:cxnSpLocks/>
              <a:endCxn id="8" idx="1"/>
            </p:cNvCxnSpPr>
            <p:nvPr/>
          </p:nvCxnSpPr>
          <p:spPr>
            <a:xfrm flipV="1">
              <a:off x="4850259" y="3749398"/>
              <a:ext cx="1150492" cy="2866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0256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D9615F"/>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Custom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 11 — Join" id="{AD498554-4B14-8A4F-91BB-B3B06F5B68A8}" vid="{A58C0276-1026-FB43-8E92-B6A58B7285FC}"/>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59825</TotalTime>
  <Words>4384</Words>
  <Application>Microsoft Macintosh PowerPoint</Application>
  <PresentationFormat>Widescreen</PresentationFormat>
  <Paragraphs>1220</Paragraphs>
  <Slides>62</Slides>
  <Notes>39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62</vt:i4>
      </vt:variant>
    </vt:vector>
  </HeadingPairs>
  <TitlesOfParts>
    <vt:vector size="76" baseType="lpstr">
      <vt:lpstr>Arial</vt:lpstr>
      <vt:lpstr>Calibri</vt:lpstr>
      <vt:lpstr>Century Gothic</vt:lpstr>
      <vt:lpstr>Comic Sans MS</vt:lpstr>
      <vt:lpstr>Courier New</vt:lpstr>
      <vt:lpstr>Gill Sans Light</vt:lpstr>
      <vt:lpstr>Helvetica Neue</vt:lpstr>
      <vt:lpstr>Helvetica Neue Light</vt:lpstr>
      <vt:lpstr>Lucida Console</vt:lpstr>
      <vt:lpstr>Monaco</vt:lpstr>
      <vt:lpstr>Source Sans Pro Light</vt:lpstr>
      <vt:lpstr>Wingdings</vt:lpstr>
      <vt:lpstr>1_Office Theme</vt:lpstr>
      <vt:lpstr>Custom Theme</vt:lpstr>
      <vt:lpstr>Big Data Analytics &amp; Spark</vt:lpstr>
      <vt:lpstr>Data in the Organization</vt:lpstr>
      <vt:lpstr>PowerPoint Presentation</vt:lpstr>
      <vt:lpstr>PowerPoint Presentation</vt:lpstr>
      <vt:lpstr>Operational Data Stores</vt:lpstr>
      <vt:lpstr>PowerPoint Presentation</vt:lpstr>
      <vt:lpstr>Extract  Transform  Load (ETL)</vt:lpstr>
      <vt:lpstr>PowerPoint Presentation</vt:lpstr>
      <vt:lpstr>Example Sales Data</vt:lpstr>
      <vt:lpstr>Multidimensional Data Model</vt:lpstr>
      <vt:lpstr>Multidimensional Data Model</vt:lpstr>
      <vt:lpstr>The Star Schema</vt:lpstr>
      <vt:lpstr>The Star Schema</vt:lpstr>
      <vt:lpstr>The Star Schema</vt:lpstr>
      <vt:lpstr>The Snowflake Schema</vt:lpstr>
      <vt:lpstr>Online Analytics Processing (OLAP)</vt:lpstr>
      <vt:lpstr>Reporting and Business Intelligence (BI)</vt:lpstr>
      <vt:lpstr>PowerPoint Presentation</vt:lpstr>
      <vt:lpstr>PowerPoint Presentation</vt:lpstr>
      <vt:lpstr>PowerPoint Presentation</vt:lpstr>
      <vt:lpstr>PowerPoint Presentation</vt:lpstr>
      <vt:lpstr>The Dark Side of Data Lakes</vt:lpstr>
      <vt:lpstr>A Brighter Future for Data Lakes</vt:lpstr>
      <vt:lpstr>How do we store and compute on  large unstructured datasets</vt:lpstr>
      <vt:lpstr>Distributed File Systems Storing very large files</vt:lpstr>
      <vt:lpstr>Fault Tolerant Distributed File Systems</vt:lpstr>
      <vt:lpstr>Fault Tolerant Distributed File Systems</vt:lpstr>
      <vt:lpstr>Fault Tolerant Distributed File Systems</vt:lpstr>
      <vt:lpstr>Fault Tolerant Distributed File Systems</vt:lpstr>
      <vt:lpstr>Fault Tolerant Distributed File Systems</vt:lpstr>
      <vt:lpstr>Fault Tolerant Distributed File Systems</vt:lpstr>
      <vt:lpstr>Fault Tolerant Distributed File Systems</vt:lpstr>
      <vt:lpstr>Fault Tolerant Distributed File Systems</vt:lpstr>
      <vt:lpstr>Fault Tolerant Distributed File Systems Failure Event</vt:lpstr>
      <vt:lpstr>Fault Tolerant Distributed File Systems Failure Event</vt:lpstr>
      <vt:lpstr>Fault Tolerant Distributed File Systems Failure Event</vt:lpstr>
      <vt:lpstr>Fault Tolerant Distributed File Systems Failure Event</vt:lpstr>
      <vt:lpstr>Distributed Computing</vt:lpstr>
      <vt:lpstr>PowerPoint Presentation</vt:lpstr>
      <vt:lpstr>Spark Programming Abstraction</vt:lpstr>
      <vt:lpstr>Operations on RDDs</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Example: Log Mining</vt:lpstr>
      <vt:lpstr>Spark Demo</vt:lpstr>
      <vt:lpstr>Summary (1/2)</vt:lpstr>
      <vt:lpstr>Summary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Low-Latency Online Prediction Serving System</dc:title>
  <dc:creator>Joseph Gonzalez</dc:creator>
  <cp:lastModifiedBy>John DeNero</cp:lastModifiedBy>
  <cp:revision>1349</cp:revision>
  <cp:lastPrinted>2017-03-07T22:49:55Z</cp:lastPrinted>
  <dcterms:created xsi:type="dcterms:W3CDTF">2016-06-11T00:34:45Z</dcterms:created>
  <dcterms:modified xsi:type="dcterms:W3CDTF">2019-04-23T22:54:10Z</dcterms:modified>
</cp:coreProperties>
</file>